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media/image7.jpg" ContentType="image/jpeg"/>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 id="2147483684" r:id="rId4"/>
    <p:sldMasterId id="2147483690" r:id="rId5"/>
    <p:sldMasterId id="2147483696" r:id="rId6"/>
  </p:sldMasterIdLst>
  <p:notesMasterIdLst>
    <p:notesMasterId r:id="rId32"/>
  </p:notesMasterIdLst>
  <p:sldIdLst>
    <p:sldId id="264" r:id="rId7"/>
    <p:sldId id="269" r:id="rId8"/>
    <p:sldId id="258" r:id="rId9"/>
    <p:sldId id="260" r:id="rId10"/>
    <p:sldId id="266" r:id="rId11"/>
    <p:sldId id="271" r:id="rId12"/>
    <p:sldId id="270" r:id="rId13"/>
    <p:sldId id="262" r:id="rId14"/>
    <p:sldId id="285" r:id="rId15"/>
    <p:sldId id="286" r:id="rId16"/>
    <p:sldId id="287" r:id="rId17"/>
    <p:sldId id="289" r:id="rId18"/>
    <p:sldId id="280" r:id="rId19"/>
    <p:sldId id="282" r:id="rId20"/>
    <p:sldId id="283" r:id="rId21"/>
    <p:sldId id="272" r:id="rId22"/>
    <p:sldId id="273" r:id="rId23"/>
    <p:sldId id="274" r:id="rId24"/>
    <p:sldId id="277" r:id="rId25"/>
    <p:sldId id="275" r:id="rId26"/>
    <p:sldId id="281" r:id="rId27"/>
    <p:sldId id="276" r:id="rId28"/>
    <p:sldId id="278" r:id="rId29"/>
    <p:sldId id="279"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CF0E07-F90F-4B30-BC24-FBC473360E4F}" type="datetimeFigureOut">
              <a:rPr lang="en-US" smtClean="0"/>
              <a:t>6/16/2023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35D879-FC46-4902-A2BC-60ED836A2D55}" type="slidenum">
              <a:rPr lang="en-US" smtClean="0"/>
              <a:t>‹#›</a:t>
            </a:fld>
            <a:endParaRPr lang="en-US"/>
          </a:p>
        </p:txBody>
      </p:sp>
    </p:spTree>
    <p:extLst>
      <p:ext uri="{BB962C8B-B14F-4D97-AF65-F5344CB8AC3E}">
        <p14:creationId xmlns:p14="http://schemas.microsoft.com/office/powerpoint/2010/main" val="1778158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2F09DC49-75B7-4D98-9248-CC122BE40C1C}" type="slidenum">
              <a:rPr lang="en-US" altLang="en-US" sz="1000" smtClean="0"/>
              <a:pPr/>
              <a:t>4</a:t>
            </a:fld>
            <a:endParaRPr lang="en-US" altLang="en-US" sz="1000"/>
          </a:p>
        </p:txBody>
      </p:sp>
    </p:spTree>
    <p:extLst>
      <p:ext uri="{BB962C8B-B14F-4D97-AF65-F5344CB8AC3E}">
        <p14:creationId xmlns:p14="http://schemas.microsoft.com/office/powerpoint/2010/main" val="764141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6" indent="-342900"/>
            <a:r>
              <a:rPr lang="en-US" sz="2800" dirty="0">
                <a:solidFill>
                  <a:schemeClr val="tx1">
                    <a:lumMod val="65000"/>
                    <a:lumOff val="35000"/>
                  </a:schemeClr>
                </a:solidFill>
              </a:rPr>
              <a:t>Don’t want to fall into the stereotypes: PTSD,</a:t>
            </a:r>
            <a:r>
              <a:rPr lang="en-US" sz="2800" baseline="0" dirty="0">
                <a:solidFill>
                  <a:schemeClr val="tx1">
                    <a:lumMod val="65000"/>
                    <a:lumOff val="35000"/>
                  </a:schemeClr>
                </a:solidFill>
              </a:rPr>
              <a:t> damaged goods, gun-waving, outraged</a:t>
            </a:r>
            <a:endParaRPr lang="en-US" sz="2800" dirty="0">
              <a:solidFill>
                <a:schemeClr val="tx1">
                  <a:lumMod val="65000"/>
                  <a:lumOff val="35000"/>
                </a:schemeClr>
              </a:solidFill>
            </a:endParaRPr>
          </a:p>
          <a:p>
            <a:pPr marL="342900" lvl="6" indent="-342900"/>
            <a:r>
              <a:rPr lang="en-US" sz="2800" dirty="0">
                <a:solidFill>
                  <a:schemeClr val="tx1">
                    <a:lumMod val="65000"/>
                    <a:lumOff val="35000"/>
                  </a:schemeClr>
                </a:solidFill>
              </a:rPr>
              <a:t>Non-combat: Military fraught with hazardous, psychologically taxing assignments that don’t involve direct combat</a:t>
            </a:r>
          </a:p>
          <a:p>
            <a:pPr marL="342900" lvl="6" indent="-342900"/>
            <a:r>
              <a:rPr lang="en-US" sz="2800" dirty="0">
                <a:solidFill>
                  <a:schemeClr val="tx1">
                    <a:lumMod val="65000"/>
                    <a:lumOff val="35000"/>
                  </a:schemeClr>
                </a:solidFill>
              </a:rPr>
              <a:t>“Bad Paper” </a:t>
            </a:r>
          </a:p>
          <a:p>
            <a:pPr marL="342900" lvl="6" indent="-342900"/>
            <a:r>
              <a:rPr lang="en-US" sz="2800" dirty="0">
                <a:solidFill>
                  <a:schemeClr val="tx1">
                    <a:lumMod val="65000"/>
                    <a:lumOff val="35000"/>
                  </a:schemeClr>
                </a:solidFill>
              </a:rPr>
              <a:t>Actual quotes said to female veterans  - “You</a:t>
            </a:r>
            <a:r>
              <a:rPr lang="en-US" sz="2800" baseline="0" dirty="0">
                <a:solidFill>
                  <a:schemeClr val="tx1">
                    <a:lumMod val="65000"/>
                    <a:lumOff val="35000"/>
                  </a:schemeClr>
                </a:solidFill>
              </a:rPr>
              <a:t> don’t qualify because veterans are men.”  “Being married to a solider doesn’t make you a veteran.”  “Thank your husband for his service.”</a:t>
            </a:r>
            <a:endParaRPr lang="en-US" sz="2800" dirty="0">
              <a:solidFill>
                <a:schemeClr val="tx1">
                  <a:lumMod val="65000"/>
                  <a:lumOff val="35000"/>
                </a:schemeClr>
              </a:solidFill>
            </a:endParaRPr>
          </a:p>
          <a:p>
            <a:pPr marL="342900" lvl="6" indent="-342900"/>
            <a:r>
              <a:rPr lang="en-US" sz="2800" dirty="0">
                <a:solidFill>
                  <a:schemeClr val="tx1">
                    <a:lumMod val="65000"/>
                    <a:lumOff val="35000"/>
                  </a:schemeClr>
                </a:solidFill>
              </a:rPr>
              <a:t>Don’t Ask, Don’t Tell</a:t>
            </a:r>
          </a:p>
          <a:p>
            <a:pPr marL="342900" lvl="6" indent="-342900"/>
            <a:r>
              <a:rPr lang="en-US" sz="2800" dirty="0">
                <a:solidFill>
                  <a:schemeClr val="tx1">
                    <a:lumMod val="65000"/>
                    <a:lumOff val="35000"/>
                  </a:schemeClr>
                </a:solidFill>
              </a:rPr>
              <a:t>Trauma</a:t>
            </a:r>
          </a:p>
          <a:p>
            <a:endParaRPr lang="en-US" dirty="0"/>
          </a:p>
        </p:txBody>
      </p:sp>
      <p:sp>
        <p:nvSpPr>
          <p:cNvPr id="4" name="Slide Number Placeholder 3"/>
          <p:cNvSpPr>
            <a:spLocks noGrp="1"/>
          </p:cNvSpPr>
          <p:nvPr>
            <p:ph type="sldNum" sz="quarter" idx="10"/>
          </p:nvPr>
        </p:nvSpPr>
        <p:spPr/>
        <p:txBody>
          <a:bodyPr/>
          <a:lstStyle/>
          <a:p>
            <a:fld id="{E72537D2-FEC0-4064-B3FE-C39695C046F8}" type="slidenum">
              <a:rPr lang="en-US" smtClean="0"/>
              <a:t>6</a:t>
            </a:fld>
            <a:endParaRPr lang="en-US"/>
          </a:p>
        </p:txBody>
      </p:sp>
    </p:spTree>
    <p:extLst>
      <p:ext uri="{BB962C8B-B14F-4D97-AF65-F5344CB8AC3E}">
        <p14:creationId xmlns:p14="http://schemas.microsoft.com/office/powerpoint/2010/main" val="1350760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5D879-FC46-4902-A2BC-60ED836A2D55}" type="slidenum">
              <a:rPr lang="en-US" smtClean="0"/>
              <a:t>21</a:t>
            </a:fld>
            <a:endParaRPr lang="en-US"/>
          </a:p>
        </p:txBody>
      </p:sp>
    </p:spTree>
    <p:extLst>
      <p:ext uri="{BB962C8B-B14F-4D97-AF65-F5344CB8AC3E}">
        <p14:creationId xmlns:p14="http://schemas.microsoft.com/office/powerpoint/2010/main" val="1126939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9D56E768-48C2-43FA-9F95-348D638E1A57}" type="datetimeFigureOut">
              <a:rPr lang="en-US" smtClean="0"/>
              <a:t>6/16/2023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8F3A534-6FCD-498A-93F6-F1170507BA35}"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D56E768-48C2-43FA-9F95-348D638E1A57}"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3A534-6FCD-498A-93F6-F1170507BA3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D56E768-48C2-43FA-9F95-348D638E1A57}"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3A534-6FCD-498A-93F6-F1170507BA3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15498"/>
          </a:xfrm>
          <a:prstGeom prst="rect">
            <a:avLst/>
          </a:prstGeom>
        </p:spPr>
        <p:txBody>
          <a:bodyPr wrap="square" lIns="0" tIns="0" rIns="0" bIns="0">
            <a:spAutoFit/>
          </a:bodyPr>
          <a:lstStyle>
            <a:lvl1pPr>
              <a:defRPr sz="2700" b="1" i="0">
                <a:solidFill>
                  <a:srgbClr val="003E71"/>
                </a:solidFill>
                <a:latin typeface="Source Sans 3"/>
                <a:cs typeface="Source Sans 3"/>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en-US" sz="1350" kern="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kern="0" smtClean="0">
                <a:solidFill>
                  <a:prstClr val="black">
                    <a:tint val="75000"/>
                  </a:prstClr>
                </a:solidFill>
              </a:rPr>
              <a:pPr defTabSz="685800"/>
              <a:t>6/16/2023</a:t>
            </a:fld>
            <a:endParaRPr lang="en-US" sz="1350" ker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en-US" sz="1350" kern="0" smtClean="0">
                <a:solidFill>
                  <a:prstClr val="black">
                    <a:tint val="75000"/>
                  </a:prstClr>
                </a:solidFill>
              </a:rPr>
              <a:pPr defTabSz="685800"/>
              <a:t>‹#›</a:t>
            </a:fld>
            <a:endParaRPr lang="en-US" sz="1350" kern="0">
              <a:solidFill>
                <a:prstClr val="black">
                  <a:tint val="75000"/>
                </a:prstClr>
              </a:solidFill>
            </a:endParaRPr>
          </a:p>
        </p:txBody>
      </p:sp>
    </p:spTree>
    <p:extLst>
      <p:ext uri="{BB962C8B-B14F-4D97-AF65-F5344CB8AC3E}">
        <p14:creationId xmlns:p14="http://schemas.microsoft.com/office/powerpoint/2010/main" val="2742096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225105" y="354025"/>
            <a:ext cx="7024211" cy="415498"/>
          </a:xfrm>
        </p:spPr>
        <p:txBody>
          <a:bodyPr lIns="0" tIns="0" rIns="0" bIns="0"/>
          <a:lstStyle>
            <a:lvl1pPr>
              <a:defRPr sz="2700" b="1" i="0">
                <a:solidFill>
                  <a:srgbClr val="003E71"/>
                </a:solidFill>
                <a:latin typeface="Source Sans 3"/>
                <a:cs typeface="Source Sans 3"/>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en-US" sz="1350" kern="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kern="0" smtClean="0">
                <a:solidFill>
                  <a:prstClr val="black">
                    <a:tint val="75000"/>
                  </a:prstClr>
                </a:solidFill>
              </a:rPr>
              <a:pPr defTabSz="685800"/>
              <a:t>6/16/2023</a:t>
            </a:fld>
            <a:endParaRPr lang="en-US" sz="1350" ker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en-US" sz="1350" kern="0" smtClean="0">
                <a:solidFill>
                  <a:prstClr val="black">
                    <a:tint val="75000"/>
                  </a:prstClr>
                </a:solidFill>
              </a:rPr>
              <a:pPr defTabSz="685800"/>
              <a:t>‹#›</a:t>
            </a:fld>
            <a:endParaRPr lang="en-US" sz="1350" kern="0">
              <a:solidFill>
                <a:prstClr val="black">
                  <a:tint val="75000"/>
                </a:prstClr>
              </a:solidFill>
            </a:endParaRPr>
          </a:p>
        </p:txBody>
      </p:sp>
    </p:spTree>
    <p:extLst>
      <p:ext uri="{BB962C8B-B14F-4D97-AF65-F5344CB8AC3E}">
        <p14:creationId xmlns:p14="http://schemas.microsoft.com/office/powerpoint/2010/main" val="3160583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0"/>
            <a:ext cx="9143999" cy="1667458"/>
          </a:xfrm>
          <a:prstGeom prst="rect">
            <a:avLst/>
          </a:prstGeom>
        </p:spPr>
      </p:pic>
      <p:sp>
        <p:nvSpPr>
          <p:cNvPr id="17" name="bg object 17"/>
          <p:cNvSpPr/>
          <p:nvPr/>
        </p:nvSpPr>
        <p:spPr>
          <a:xfrm>
            <a:off x="195453" y="2022349"/>
            <a:ext cx="668655" cy="890269"/>
          </a:xfrm>
          <a:custGeom>
            <a:avLst/>
            <a:gdLst/>
            <a:ahLst/>
            <a:cxnLst/>
            <a:rect l="l" t="t" r="r" b="b"/>
            <a:pathLst>
              <a:path w="891540" h="890269">
                <a:moveTo>
                  <a:pt x="445769" y="0"/>
                </a:moveTo>
                <a:lnTo>
                  <a:pt x="397198" y="2611"/>
                </a:lnTo>
                <a:lnTo>
                  <a:pt x="350142" y="10265"/>
                </a:lnTo>
                <a:lnTo>
                  <a:pt x="304873" y="22689"/>
                </a:lnTo>
                <a:lnTo>
                  <a:pt x="261662" y="39612"/>
                </a:lnTo>
                <a:lnTo>
                  <a:pt x="220782" y="60762"/>
                </a:lnTo>
                <a:lnTo>
                  <a:pt x="182505" y="85868"/>
                </a:lnTo>
                <a:lnTo>
                  <a:pt x="147102" y="114658"/>
                </a:lnTo>
                <a:lnTo>
                  <a:pt x="114846" y="146860"/>
                </a:lnTo>
                <a:lnTo>
                  <a:pt x="86008" y="182203"/>
                </a:lnTo>
                <a:lnTo>
                  <a:pt x="60861" y="220415"/>
                </a:lnTo>
                <a:lnTo>
                  <a:pt x="39676" y="261225"/>
                </a:lnTo>
                <a:lnTo>
                  <a:pt x="22725" y="304361"/>
                </a:lnTo>
                <a:lnTo>
                  <a:pt x="10281" y="349551"/>
                </a:lnTo>
                <a:lnTo>
                  <a:pt x="2615" y="396524"/>
                </a:lnTo>
                <a:lnTo>
                  <a:pt x="0" y="445007"/>
                </a:lnTo>
                <a:lnTo>
                  <a:pt x="2615" y="493491"/>
                </a:lnTo>
                <a:lnTo>
                  <a:pt x="10281" y="540464"/>
                </a:lnTo>
                <a:lnTo>
                  <a:pt x="22725" y="585654"/>
                </a:lnTo>
                <a:lnTo>
                  <a:pt x="39676" y="628790"/>
                </a:lnTo>
                <a:lnTo>
                  <a:pt x="60861" y="669600"/>
                </a:lnTo>
                <a:lnTo>
                  <a:pt x="86008" y="707812"/>
                </a:lnTo>
                <a:lnTo>
                  <a:pt x="114846" y="743155"/>
                </a:lnTo>
                <a:lnTo>
                  <a:pt x="147102" y="775357"/>
                </a:lnTo>
                <a:lnTo>
                  <a:pt x="182505" y="804147"/>
                </a:lnTo>
                <a:lnTo>
                  <a:pt x="220782" y="829253"/>
                </a:lnTo>
                <a:lnTo>
                  <a:pt x="261662" y="850403"/>
                </a:lnTo>
                <a:lnTo>
                  <a:pt x="304873" y="867326"/>
                </a:lnTo>
                <a:lnTo>
                  <a:pt x="350142" y="879750"/>
                </a:lnTo>
                <a:lnTo>
                  <a:pt x="397198" y="887404"/>
                </a:lnTo>
                <a:lnTo>
                  <a:pt x="445769" y="890015"/>
                </a:lnTo>
                <a:lnTo>
                  <a:pt x="494341" y="887404"/>
                </a:lnTo>
                <a:lnTo>
                  <a:pt x="541397" y="879750"/>
                </a:lnTo>
                <a:lnTo>
                  <a:pt x="586666" y="867326"/>
                </a:lnTo>
                <a:lnTo>
                  <a:pt x="629877" y="850403"/>
                </a:lnTo>
                <a:lnTo>
                  <a:pt x="670757" y="829253"/>
                </a:lnTo>
                <a:lnTo>
                  <a:pt x="709034" y="804147"/>
                </a:lnTo>
                <a:lnTo>
                  <a:pt x="744437" y="775357"/>
                </a:lnTo>
                <a:lnTo>
                  <a:pt x="776693" y="743155"/>
                </a:lnTo>
                <a:lnTo>
                  <a:pt x="805531" y="707812"/>
                </a:lnTo>
                <a:lnTo>
                  <a:pt x="830678" y="669600"/>
                </a:lnTo>
                <a:lnTo>
                  <a:pt x="851863" y="628790"/>
                </a:lnTo>
                <a:lnTo>
                  <a:pt x="868814" y="585654"/>
                </a:lnTo>
                <a:lnTo>
                  <a:pt x="881258" y="540464"/>
                </a:lnTo>
                <a:lnTo>
                  <a:pt x="888924" y="493491"/>
                </a:lnTo>
                <a:lnTo>
                  <a:pt x="891540" y="445007"/>
                </a:lnTo>
                <a:lnTo>
                  <a:pt x="888924" y="396524"/>
                </a:lnTo>
                <a:lnTo>
                  <a:pt x="881258" y="349551"/>
                </a:lnTo>
                <a:lnTo>
                  <a:pt x="868814" y="304361"/>
                </a:lnTo>
                <a:lnTo>
                  <a:pt x="851863" y="261225"/>
                </a:lnTo>
                <a:lnTo>
                  <a:pt x="830678" y="220415"/>
                </a:lnTo>
                <a:lnTo>
                  <a:pt x="805531" y="182203"/>
                </a:lnTo>
                <a:lnTo>
                  <a:pt x="776693" y="146860"/>
                </a:lnTo>
                <a:lnTo>
                  <a:pt x="744437" y="114658"/>
                </a:lnTo>
                <a:lnTo>
                  <a:pt x="709034" y="85868"/>
                </a:lnTo>
                <a:lnTo>
                  <a:pt x="670757" y="60762"/>
                </a:lnTo>
                <a:lnTo>
                  <a:pt x="629877" y="39612"/>
                </a:lnTo>
                <a:lnTo>
                  <a:pt x="586666" y="22689"/>
                </a:lnTo>
                <a:lnTo>
                  <a:pt x="541397" y="10265"/>
                </a:lnTo>
                <a:lnTo>
                  <a:pt x="494341" y="2611"/>
                </a:lnTo>
                <a:lnTo>
                  <a:pt x="445769"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18" name="bg object 18"/>
          <p:cNvSpPr/>
          <p:nvPr/>
        </p:nvSpPr>
        <p:spPr>
          <a:xfrm>
            <a:off x="186309" y="3153156"/>
            <a:ext cx="667702" cy="890269"/>
          </a:xfrm>
          <a:custGeom>
            <a:avLst/>
            <a:gdLst/>
            <a:ahLst/>
            <a:cxnLst/>
            <a:rect l="l" t="t" r="r" b="b"/>
            <a:pathLst>
              <a:path w="890269" h="890270">
                <a:moveTo>
                  <a:pt x="445008" y="0"/>
                </a:moveTo>
                <a:lnTo>
                  <a:pt x="396519" y="2611"/>
                </a:lnTo>
                <a:lnTo>
                  <a:pt x="349543" y="10265"/>
                </a:lnTo>
                <a:lnTo>
                  <a:pt x="304351" y="22689"/>
                </a:lnTo>
                <a:lnTo>
                  <a:pt x="261214" y="39612"/>
                </a:lnTo>
                <a:lnTo>
                  <a:pt x="220404" y="60762"/>
                </a:lnTo>
                <a:lnTo>
                  <a:pt x="182192" y="85868"/>
                </a:lnTo>
                <a:lnTo>
                  <a:pt x="146850" y="114658"/>
                </a:lnTo>
                <a:lnTo>
                  <a:pt x="114649" y="146860"/>
                </a:lnTo>
                <a:lnTo>
                  <a:pt x="85860" y="182203"/>
                </a:lnTo>
                <a:lnTo>
                  <a:pt x="60756" y="220415"/>
                </a:lnTo>
                <a:lnTo>
                  <a:pt x="39608" y="261225"/>
                </a:lnTo>
                <a:lnTo>
                  <a:pt x="22686" y="304361"/>
                </a:lnTo>
                <a:lnTo>
                  <a:pt x="10264" y="349551"/>
                </a:lnTo>
                <a:lnTo>
                  <a:pt x="2611" y="396524"/>
                </a:lnTo>
                <a:lnTo>
                  <a:pt x="0" y="445008"/>
                </a:lnTo>
                <a:lnTo>
                  <a:pt x="2611" y="493491"/>
                </a:lnTo>
                <a:lnTo>
                  <a:pt x="10264" y="540464"/>
                </a:lnTo>
                <a:lnTo>
                  <a:pt x="22686" y="585654"/>
                </a:lnTo>
                <a:lnTo>
                  <a:pt x="39608" y="628790"/>
                </a:lnTo>
                <a:lnTo>
                  <a:pt x="60756" y="669600"/>
                </a:lnTo>
                <a:lnTo>
                  <a:pt x="85860" y="707812"/>
                </a:lnTo>
                <a:lnTo>
                  <a:pt x="114649" y="743155"/>
                </a:lnTo>
                <a:lnTo>
                  <a:pt x="146850" y="775357"/>
                </a:lnTo>
                <a:lnTo>
                  <a:pt x="182192" y="804147"/>
                </a:lnTo>
                <a:lnTo>
                  <a:pt x="220404" y="829253"/>
                </a:lnTo>
                <a:lnTo>
                  <a:pt x="261214" y="850403"/>
                </a:lnTo>
                <a:lnTo>
                  <a:pt x="304351" y="867326"/>
                </a:lnTo>
                <a:lnTo>
                  <a:pt x="349543" y="879750"/>
                </a:lnTo>
                <a:lnTo>
                  <a:pt x="396519" y="887404"/>
                </a:lnTo>
                <a:lnTo>
                  <a:pt x="445008" y="890016"/>
                </a:lnTo>
                <a:lnTo>
                  <a:pt x="493496" y="887404"/>
                </a:lnTo>
                <a:lnTo>
                  <a:pt x="540472" y="879750"/>
                </a:lnTo>
                <a:lnTo>
                  <a:pt x="585664" y="867326"/>
                </a:lnTo>
                <a:lnTo>
                  <a:pt x="628801" y="850403"/>
                </a:lnTo>
                <a:lnTo>
                  <a:pt x="669611" y="829253"/>
                </a:lnTo>
                <a:lnTo>
                  <a:pt x="707823" y="804147"/>
                </a:lnTo>
                <a:lnTo>
                  <a:pt x="743165" y="775357"/>
                </a:lnTo>
                <a:lnTo>
                  <a:pt x="775366" y="743155"/>
                </a:lnTo>
                <a:lnTo>
                  <a:pt x="804155" y="707812"/>
                </a:lnTo>
                <a:lnTo>
                  <a:pt x="829259" y="669600"/>
                </a:lnTo>
                <a:lnTo>
                  <a:pt x="850407" y="628790"/>
                </a:lnTo>
                <a:lnTo>
                  <a:pt x="867329" y="585654"/>
                </a:lnTo>
                <a:lnTo>
                  <a:pt x="879751" y="540464"/>
                </a:lnTo>
                <a:lnTo>
                  <a:pt x="887404" y="493491"/>
                </a:lnTo>
                <a:lnTo>
                  <a:pt x="890016" y="445008"/>
                </a:lnTo>
                <a:lnTo>
                  <a:pt x="887404" y="396524"/>
                </a:lnTo>
                <a:lnTo>
                  <a:pt x="879751" y="349551"/>
                </a:lnTo>
                <a:lnTo>
                  <a:pt x="867329" y="304361"/>
                </a:lnTo>
                <a:lnTo>
                  <a:pt x="850407" y="261225"/>
                </a:lnTo>
                <a:lnTo>
                  <a:pt x="829259" y="220415"/>
                </a:lnTo>
                <a:lnTo>
                  <a:pt x="804155" y="182203"/>
                </a:lnTo>
                <a:lnTo>
                  <a:pt x="775366" y="146860"/>
                </a:lnTo>
                <a:lnTo>
                  <a:pt x="743165" y="114658"/>
                </a:lnTo>
                <a:lnTo>
                  <a:pt x="707823" y="85868"/>
                </a:lnTo>
                <a:lnTo>
                  <a:pt x="669611" y="60762"/>
                </a:lnTo>
                <a:lnTo>
                  <a:pt x="628801" y="39612"/>
                </a:lnTo>
                <a:lnTo>
                  <a:pt x="585664" y="22689"/>
                </a:lnTo>
                <a:lnTo>
                  <a:pt x="540472" y="10265"/>
                </a:lnTo>
                <a:lnTo>
                  <a:pt x="493496" y="2611"/>
                </a:lnTo>
                <a:lnTo>
                  <a:pt x="445008"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19" name="bg object 19"/>
          <p:cNvSpPr/>
          <p:nvPr/>
        </p:nvSpPr>
        <p:spPr>
          <a:xfrm>
            <a:off x="186309" y="4329685"/>
            <a:ext cx="667702" cy="890269"/>
          </a:xfrm>
          <a:custGeom>
            <a:avLst/>
            <a:gdLst/>
            <a:ahLst/>
            <a:cxnLst/>
            <a:rect l="l" t="t" r="r" b="b"/>
            <a:pathLst>
              <a:path w="890269" h="890270">
                <a:moveTo>
                  <a:pt x="445008" y="0"/>
                </a:moveTo>
                <a:lnTo>
                  <a:pt x="396519" y="2611"/>
                </a:lnTo>
                <a:lnTo>
                  <a:pt x="349543" y="10265"/>
                </a:lnTo>
                <a:lnTo>
                  <a:pt x="304351" y="22689"/>
                </a:lnTo>
                <a:lnTo>
                  <a:pt x="261214" y="39612"/>
                </a:lnTo>
                <a:lnTo>
                  <a:pt x="220404" y="60762"/>
                </a:lnTo>
                <a:lnTo>
                  <a:pt x="182192" y="85868"/>
                </a:lnTo>
                <a:lnTo>
                  <a:pt x="146850" y="114658"/>
                </a:lnTo>
                <a:lnTo>
                  <a:pt x="114649" y="146860"/>
                </a:lnTo>
                <a:lnTo>
                  <a:pt x="85860" y="182203"/>
                </a:lnTo>
                <a:lnTo>
                  <a:pt x="60756" y="220415"/>
                </a:lnTo>
                <a:lnTo>
                  <a:pt x="39608" y="261225"/>
                </a:lnTo>
                <a:lnTo>
                  <a:pt x="22686" y="304361"/>
                </a:lnTo>
                <a:lnTo>
                  <a:pt x="10264" y="349551"/>
                </a:lnTo>
                <a:lnTo>
                  <a:pt x="2611" y="396524"/>
                </a:lnTo>
                <a:lnTo>
                  <a:pt x="0" y="445008"/>
                </a:lnTo>
                <a:lnTo>
                  <a:pt x="2611" y="493491"/>
                </a:lnTo>
                <a:lnTo>
                  <a:pt x="10264" y="540464"/>
                </a:lnTo>
                <a:lnTo>
                  <a:pt x="22686" y="585654"/>
                </a:lnTo>
                <a:lnTo>
                  <a:pt x="39608" y="628790"/>
                </a:lnTo>
                <a:lnTo>
                  <a:pt x="60756" y="669600"/>
                </a:lnTo>
                <a:lnTo>
                  <a:pt x="85860" y="707812"/>
                </a:lnTo>
                <a:lnTo>
                  <a:pt x="114649" y="743155"/>
                </a:lnTo>
                <a:lnTo>
                  <a:pt x="146850" y="775357"/>
                </a:lnTo>
                <a:lnTo>
                  <a:pt x="182192" y="804147"/>
                </a:lnTo>
                <a:lnTo>
                  <a:pt x="220404" y="829253"/>
                </a:lnTo>
                <a:lnTo>
                  <a:pt x="261214" y="850403"/>
                </a:lnTo>
                <a:lnTo>
                  <a:pt x="304351" y="867326"/>
                </a:lnTo>
                <a:lnTo>
                  <a:pt x="349543" y="879750"/>
                </a:lnTo>
                <a:lnTo>
                  <a:pt x="396519" y="887404"/>
                </a:lnTo>
                <a:lnTo>
                  <a:pt x="445008" y="890016"/>
                </a:lnTo>
                <a:lnTo>
                  <a:pt x="493496" y="887404"/>
                </a:lnTo>
                <a:lnTo>
                  <a:pt x="540472" y="879750"/>
                </a:lnTo>
                <a:lnTo>
                  <a:pt x="585664" y="867326"/>
                </a:lnTo>
                <a:lnTo>
                  <a:pt x="628801" y="850403"/>
                </a:lnTo>
                <a:lnTo>
                  <a:pt x="669611" y="829253"/>
                </a:lnTo>
                <a:lnTo>
                  <a:pt x="707823" y="804147"/>
                </a:lnTo>
                <a:lnTo>
                  <a:pt x="743165" y="775357"/>
                </a:lnTo>
                <a:lnTo>
                  <a:pt x="775366" y="743155"/>
                </a:lnTo>
                <a:lnTo>
                  <a:pt x="804155" y="707812"/>
                </a:lnTo>
                <a:lnTo>
                  <a:pt x="829259" y="669600"/>
                </a:lnTo>
                <a:lnTo>
                  <a:pt x="850407" y="628790"/>
                </a:lnTo>
                <a:lnTo>
                  <a:pt x="867329" y="585654"/>
                </a:lnTo>
                <a:lnTo>
                  <a:pt x="879751" y="540464"/>
                </a:lnTo>
                <a:lnTo>
                  <a:pt x="887404" y="493491"/>
                </a:lnTo>
                <a:lnTo>
                  <a:pt x="890016" y="445008"/>
                </a:lnTo>
                <a:lnTo>
                  <a:pt x="887404" y="396524"/>
                </a:lnTo>
                <a:lnTo>
                  <a:pt x="879751" y="349551"/>
                </a:lnTo>
                <a:lnTo>
                  <a:pt x="867329" y="304361"/>
                </a:lnTo>
                <a:lnTo>
                  <a:pt x="850407" y="261225"/>
                </a:lnTo>
                <a:lnTo>
                  <a:pt x="829259" y="220415"/>
                </a:lnTo>
                <a:lnTo>
                  <a:pt x="804155" y="182203"/>
                </a:lnTo>
                <a:lnTo>
                  <a:pt x="775366" y="146860"/>
                </a:lnTo>
                <a:lnTo>
                  <a:pt x="743165" y="114658"/>
                </a:lnTo>
                <a:lnTo>
                  <a:pt x="707823" y="85868"/>
                </a:lnTo>
                <a:lnTo>
                  <a:pt x="669611" y="60762"/>
                </a:lnTo>
                <a:lnTo>
                  <a:pt x="628801" y="39612"/>
                </a:lnTo>
                <a:lnTo>
                  <a:pt x="585664" y="22689"/>
                </a:lnTo>
                <a:lnTo>
                  <a:pt x="540472" y="10265"/>
                </a:lnTo>
                <a:lnTo>
                  <a:pt x="493496" y="2611"/>
                </a:lnTo>
                <a:lnTo>
                  <a:pt x="445008"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20" name="bg object 20"/>
          <p:cNvSpPr/>
          <p:nvPr/>
        </p:nvSpPr>
        <p:spPr>
          <a:xfrm>
            <a:off x="186309" y="5535168"/>
            <a:ext cx="667702" cy="890269"/>
          </a:xfrm>
          <a:custGeom>
            <a:avLst/>
            <a:gdLst/>
            <a:ahLst/>
            <a:cxnLst/>
            <a:rect l="l" t="t" r="r" b="b"/>
            <a:pathLst>
              <a:path w="890269" h="890270">
                <a:moveTo>
                  <a:pt x="445008" y="0"/>
                </a:moveTo>
                <a:lnTo>
                  <a:pt x="396519" y="2611"/>
                </a:lnTo>
                <a:lnTo>
                  <a:pt x="349543" y="10264"/>
                </a:lnTo>
                <a:lnTo>
                  <a:pt x="304351" y="22686"/>
                </a:lnTo>
                <a:lnTo>
                  <a:pt x="261214" y="39608"/>
                </a:lnTo>
                <a:lnTo>
                  <a:pt x="220404" y="60756"/>
                </a:lnTo>
                <a:lnTo>
                  <a:pt x="182192" y="85860"/>
                </a:lnTo>
                <a:lnTo>
                  <a:pt x="146850" y="114649"/>
                </a:lnTo>
                <a:lnTo>
                  <a:pt x="114649" y="146850"/>
                </a:lnTo>
                <a:lnTo>
                  <a:pt x="85860" y="182192"/>
                </a:lnTo>
                <a:lnTo>
                  <a:pt x="60756" y="220404"/>
                </a:lnTo>
                <a:lnTo>
                  <a:pt x="39608" y="261214"/>
                </a:lnTo>
                <a:lnTo>
                  <a:pt x="22686" y="304351"/>
                </a:lnTo>
                <a:lnTo>
                  <a:pt x="10264" y="349543"/>
                </a:lnTo>
                <a:lnTo>
                  <a:pt x="2611" y="396519"/>
                </a:lnTo>
                <a:lnTo>
                  <a:pt x="0" y="445007"/>
                </a:lnTo>
                <a:lnTo>
                  <a:pt x="2611" y="493496"/>
                </a:lnTo>
                <a:lnTo>
                  <a:pt x="10264" y="540472"/>
                </a:lnTo>
                <a:lnTo>
                  <a:pt x="22686" y="585664"/>
                </a:lnTo>
                <a:lnTo>
                  <a:pt x="39608" y="628801"/>
                </a:lnTo>
                <a:lnTo>
                  <a:pt x="60756" y="669611"/>
                </a:lnTo>
                <a:lnTo>
                  <a:pt x="85860" y="707823"/>
                </a:lnTo>
                <a:lnTo>
                  <a:pt x="114649" y="743165"/>
                </a:lnTo>
                <a:lnTo>
                  <a:pt x="146850" y="775366"/>
                </a:lnTo>
                <a:lnTo>
                  <a:pt x="182192" y="804155"/>
                </a:lnTo>
                <a:lnTo>
                  <a:pt x="220404" y="829259"/>
                </a:lnTo>
                <a:lnTo>
                  <a:pt x="261214" y="850407"/>
                </a:lnTo>
                <a:lnTo>
                  <a:pt x="304351" y="867329"/>
                </a:lnTo>
                <a:lnTo>
                  <a:pt x="349543" y="879751"/>
                </a:lnTo>
                <a:lnTo>
                  <a:pt x="396519" y="887404"/>
                </a:lnTo>
                <a:lnTo>
                  <a:pt x="445008" y="890015"/>
                </a:lnTo>
                <a:lnTo>
                  <a:pt x="493496" y="887404"/>
                </a:lnTo>
                <a:lnTo>
                  <a:pt x="540472" y="879751"/>
                </a:lnTo>
                <a:lnTo>
                  <a:pt x="585664" y="867329"/>
                </a:lnTo>
                <a:lnTo>
                  <a:pt x="628801" y="850407"/>
                </a:lnTo>
                <a:lnTo>
                  <a:pt x="669611" y="829259"/>
                </a:lnTo>
                <a:lnTo>
                  <a:pt x="707823" y="804155"/>
                </a:lnTo>
                <a:lnTo>
                  <a:pt x="743165" y="775366"/>
                </a:lnTo>
                <a:lnTo>
                  <a:pt x="775366" y="743165"/>
                </a:lnTo>
                <a:lnTo>
                  <a:pt x="804155" y="707823"/>
                </a:lnTo>
                <a:lnTo>
                  <a:pt x="829259" y="669611"/>
                </a:lnTo>
                <a:lnTo>
                  <a:pt x="850407" y="628801"/>
                </a:lnTo>
                <a:lnTo>
                  <a:pt x="867329" y="585664"/>
                </a:lnTo>
                <a:lnTo>
                  <a:pt x="879751" y="540472"/>
                </a:lnTo>
                <a:lnTo>
                  <a:pt x="887404" y="493496"/>
                </a:lnTo>
                <a:lnTo>
                  <a:pt x="890016" y="445007"/>
                </a:lnTo>
                <a:lnTo>
                  <a:pt x="887404" y="396519"/>
                </a:lnTo>
                <a:lnTo>
                  <a:pt x="879751" y="349543"/>
                </a:lnTo>
                <a:lnTo>
                  <a:pt x="867329" y="304351"/>
                </a:lnTo>
                <a:lnTo>
                  <a:pt x="850407" y="261214"/>
                </a:lnTo>
                <a:lnTo>
                  <a:pt x="829259" y="220404"/>
                </a:lnTo>
                <a:lnTo>
                  <a:pt x="804155" y="182192"/>
                </a:lnTo>
                <a:lnTo>
                  <a:pt x="775366" y="146850"/>
                </a:lnTo>
                <a:lnTo>
                  <a:pt x="743165" y="114649"/>
                </a:lnTo>
                <a:lnTo>
                  <a:pt x="707823" y="85860"/>
                </a:lnTo>
                <a:lnTo>
                  <a:pt x="669611" y="60756"/>
                </a:lnTo>
                <a:lnTo>
                  <a:pt x="628801" y="39608"/>
                </a:lnTo>
                <a:lnTo>
                  <a:pt x="585664" y="22686"/>
                </a:lnTo>
                <a:lnTo>
                  <a:pt x="540472" y="10264"/>
                </a:lnTo>
                <a:lnTo>
                  <a:pt x="493496" y="2611"/>
                </a:lnTo>
                <a:lnTo>
                  <a:pt x="445008"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21" name="bg object 21"/>
          <p:cNvSpPr/>
          <p:nvPr/>
        </p:nvSpPr>
        <p:spPr>
          <a:xfrm>
            <a:off x="4720590" y="2118361"/>
            <a:ext cx="658654" cy="878205"/>
          </a:xfrm>
          <a:custGeom>
            <a:avLst/>
            <a:gdLst/>
            <a:ahLst/>
            <a:cxnLst/>
            <a:rect l="l" t="t" r="r" b="b"/>
            <a:pathLst>
              <a:path w="878204" h="878205">
                <a:moveTo>
                  <a:pt x="438911" y="0"/>
                </a:moveTo>
                <a:lnTo>
                  <a:pt x="391080" y="2574"/>
                </a:lnTo>
                <a:lnTo>
                  <a:pt x="344743" y="10121"/>
                </a:lnTo>
                <a:lnTo>
                  <a:pt x="300167" y="22372"/>
                </a:lnTo>
                <a:lnTo>
                  <a:pt x="257619" y="39059"/>
                </a:lnTo>
                <a:lnTo>
                  <a:pt x="217367" y="59915"/>
                </a:lnTo>
                <a:lnTo>
                  <a:pt x="179679" y="84673"/>
                </a:lnTo>
                <a:lnTo>
                  <a:pt x="144822" y="113064"/>
                </a:lnTo>
                <a:lnTo>
                  <a:pt x="113064" y="144822"/>
                </a:lnTo>
                <a:lnTo>
                  <a:pt x="84673" y="179679"/>
                </a:lnTo>
                <a:lnTo>
                  <a:pt x="59915" y="217367"/>
                </a:lnTo>
                <a:lnTo>
                  <a:pt x="39059" y="257619"/>
                </a:lnTo>
                <a:lnTo>
                  <a:pt x="22372" y="300167"/>
                </a:lnTo>
                <a:lnTo>
                  <a:pt x="10121" y="344743"/>
                </a:lnTo>
                <a:lnTo>
                  <a:pt x="2574" y="391080"/>
                </a:lnTo>
                <a:lnTo>
                  <a:pt x="0" y="438912"/>
                </a:lnTo>
                <a:lnTo>
                  <a:pt x="2574" y="486743"/>
                </a:lnTo>
                <a:lnTo>
                  <a:pt x="10121" y="533080"/>
                </a:lnTo>
                <a:lnTo>
                  <a:pt x="22372" y="577656"/>
                </a:lnTo>
                <a:lnTo>
                  <a:pt x="39059" y="620204"/>
                </a:lnTo>
                <a:lnTo>
                  <a:pt x="59915" y="660456"/>
                </a:lnTo>
                <a:lnTo>
                  <a:pt x="84673" y="698144"/>
                </a:lnTo>
                <a:lnTo>
                  <a:pt x="113064" y="733001"/>
                </a:lnTo>
                <a:lnTo>
                  <a:pt x="144822" y="764759"/>
                </a:lnTo>
                <a:lnTo>
                  <a:pt x="179679" y="793150"/>
                </a:lnTo>
                <a:lnTo>
                  <a:pt x="217367" y="817908"/>
                </a:lnTo>
                <a:lnTo>
                  <a:pt x="257619" y="838764"/>
                </a:lnTo>
                <a:lnTo>
                  <a:pt x="300167" y="855451"/>
                </a:lnTo>
                <a:lnTo>
                  <a:pt x="344743" y="867702"/>
                </a:lnTo>
                <a:lnTo>
                  <a:pt x="391080" y="875249"/>
                </a:lnTo>
                <a:lnTo>
                  <a:pt x="438911" y="877824"/>
                </a:lnTo>
                <a:lnTo>
                  <a:pt x="486743" y="875249"/>
                </a:lnTo>
                <a:lnTo>
                  <a:pt x="533080" y="867702"/>
                </a:lnTo>
                <a:lnTo>
                  <a:pt x="577656" y="855451"/>
                </a:lnTo>
                <a:lnTo>
                  <a:pt x="620204" y="838764"/>
                </a:lnTo>
                <a:lnTo>
                  <a:pt x="660456" y="817908"/>
                </a:lnTo>
                <a:lnTo>
                  <a:pt x="698144" y="793150"/>
                </a:lnTo>
                <a:lnTo>
                  <a:pt x="733001" y="764759"/>
                </a:lnTo>
                <a:lnTo>
                  <a:pt x="764759" y="733001"/>
                </a:lnTo>
                <a:lnTo>
                  <a:pt x="793150" y="698144"/>
                </a:lnTo>
                <a:lnTo>
                  <a:pt x="817908" y="660456"/>
                </a:lnTo>
                <a:lnTo>
                  <a:pt x="838764" y="620204"/>
                </a:lnTo>
                <a:lnTo>
                  <a:pt x="855451" y="577656"/>
                </a:lnTo>
                <a:lnTo>
                  <a:pt x="867702" y="533080"/>
                </a:lnTo>
                <a:lnTo>
                  <a:pt x="875249" y="486743"/>
                </a:lnTo>
                <a:lnTo>
                  <a:pt x="877824" y="438912"/>
                </a:lnTo>
                <a:lnTo>
                  <a:pt x="875249" y="391080"/>
                </a:lnTo>
                <a:lnTo>
                  <a:pt x="867702" y="344743"/>
                </a:lnTo>
                <a:lnTo>
                  <a:pt x="855451" y="300167"/>
                </a:lnTo>
                <a:lnTo>
                  <a:pt x="838764" y="257619"/>
                </a:lnTo>
                <a:lnTo>
                  <a:pt x="817908" y="217367"/>
                </a:lnTo>
                <a:lnTo>
                  <a:pt x="793150" y="179679"/>
                </a:lnTo>
                <a:lnTo>
                  <a:pt x="764759" y="144822"/>
                </a:lnTo>
                <a:lnTo>
                  <a:pt x="733001" y="113064"/>
                </a:lnTo>
                <a:lnTo>
                  <a:pt x="698144" y="84673"/>
                </a:lnTo>
                <a:lnTo>
                  <a:pt x="660456" y="59915"/>
                </a:lnTo>
                <a:lnTo>
                  <a:pt x="620204" y="39059"/>
                </a:lnTo>
                <a:lnTo>
                  <a:pt x="577656" y="22372"/>
                </a:lnTo>
                <a:lnTo>
                  <a:pt x="533080" y="10121"/>
                </a:lnTo>
                <a:lnTo>
                  <a:pt x="486743" y="2574"/>
                </a:lnTo>
                <a:lnTo>
                  <a:pt x="438911"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22" name="bg object 22"/>
          <p:cNvSpPr/>
          <p:nvPr/>
        </p:nvSpPr>
        <p:spPr>
          <a:xfrm>
            <a:off x="4717161" y="3557016"/>
            <a:ext cx="658654" cy="879475"/>
          </a:xfrm>
          <a:custGeom>
            <a:avLst/>
            <a:gdLst/>
            <a:ahLst/>
            <a:cxnLst/>
            <a:rect l="l" t="t" r="r" b="b"/>
            <a:pathLst>
              <a:path w="878204" h="879475">
                <a:moveTo>
                  <a:pt x="438911" y="0"/>
                </a:moveTo>
                <a:lnTo>
                  <a:pt x="391080" y="2579"/>
                </a:lnTo>
                <a:lnTo>
                  <a:pt x="344743" y="10141"/>
                </a:lnTo>
                <a:lnTo>
                  <a:pt x="300167" y="22414"/>
                </a:lnTo>
                <a:lnTo>
                  <a:pt x="257619" y="39133"/>
                </a:lnTo>
                <a:lnTo>
                  <a:pt x="217367" y="60028"/>
                </a:lnTo>
                <a:lnTo>
                  <a:pt x="179679" y="84831"/>
                </a:lnTo>
                <a:lnTo>
                  <a:pt x="144822" y="113275"/>
                </a:lnTo>
                <a:lnTo>
                  <a:pt x="113064" y="145090"/>
                </a:lnTo>
                <a:lnTo>
                  <a:pt x="84673" y="180008"/>
                </a:lnTo>
                <a:lnTo>
                  <a:pt x="59915" y="217762"/>
                </a:lnTo>
                <a:lnTo>
                  <a:pt x="39059" y="258083"/>
                </a:lnTo>
                <a:lnTo>
                  <a:pt x="22372" y="300703"/>
                </a:lnTo>
                <a:lnTo>
                  <a:pt x="10121" y="345353"/>
                </a:lnTo>
                <a:lnTo>
                  <a:pt x="2574" y="391766"/>
                </a:lnTo>
                <a:lnTo>
                  <a:pt x="0" y="439674"/>
                </a:lnTo>
                <a:lnTo>
                  <a:pt x="2574" y="487581"/>
                </a:lnTo>
                <a:lnTo>
                  <a:pt x="10121" y="533994"/>
                </a:lnTo>
                <a:lnTo>
                  <a:pt x="22372" y="578644"/>
                </a:lnTo>
                <a:lnTo>
                  <a:pt x="39059" y="621264"/>
                </a:lnTo>
                <a:lnTo>
                  <a:pt x="59915" y="661585"/>
                </a:lnTo>
                <a:lnTo>
                  <a:pt x="84673" y="699339"/>
                </a:lnTo>
                <a:lnTo>
                  <a:pt x="113064" y="734257"/>
                </a:lnTo>
                <a:lnTo>
                  <a:pt x="144822" y="766072"/>
                </a:lnTo>
                <a:lnTo>
                  <a:pt x="179679" y="794516"/>
                </a:lnTo>
                <a:lnTo>
                  <a:pt x="217367" y="819319"/>
                </a:lnTo>
                <a:lnTo>
                  <a:pt x="257619" y="840214"/>
                </a:lnTo>
                <a:lnTo>
                  <a:pt x="300167" y="856933"/>
                </a:lnTo>
                <a:lnTo>
                  <a:pt x="344743" y="869206"/>
                </a:lnTo>
                <a:lnTo>
                  <a:pt x="391080" y="876768"/>
                </a:lnTo>
                <a:lnTo>
                  <a:pt x="438911" y="879348"/>
                </a:lnTo>
                <a:lnTo>
                  <a:pt x="486743" y="876768"/>
                </a:lnTo>
                <a:lnTo>
                  <a:pt x="533080" y="869206"/>
                </a:lnTo>
                <a:lnTo>
                  <a:pt x="577656" y="856933"/>
                </a:lnTo>
                <a:lnTo>
                  <a:pt x="620204" y="840214"/>
                </a:lnTo>
                <a:lnTo>
                  <a:pt x="660456" y="819319"/>
                </a:lnTo>
                <a:lnTo>
                  <a:pt x="698144" y="794516"/>
                </a:lnTo>
                <a:lnTo>
                  <a:pt x="733001" y="766072"/>
                </a:lnTo>
                <a:lnTo>
                  <a:pt x="764759" y="734257"/>
                </a:lnTo>
                <a:lnTo>
                  <a:pt x="793150" y="699339"/>
                </a:lnTo>
                <a:lnTo>
                  <a:pt x="817908" y="661585"/>
                </a:lnTo>
                <a:lnTo>
                  <a:pt x="838764" y="621264"/>
                </a:lnTo>
                <a:lnTo>
                  <a:pt x="855451" y="578644"/>
                </a:lnTo>
                <a:lnTo>
                  <a:pt x="867702" y="533994"/>
                </a:lnTo>
                <a:lnTo>
                  <a:pt x="875249" y="487581"/>
                </a:lnTo>
                <a:lnTo>
                  <a:pt x="877824" y="439674"/>
                </a:lnTo>
                <a:lnTo>
                  <a:pt x="875249" y="391766"/>
                </a:lnTo>
                <a:lnTo>
                  <a:pt x="867702" y="345353"/>
                </a:lnTo>
                <a:lnTo>
                  <a:pt x="855451" y="300703"/>
                </a:lnTo>
                <a:lnTo>
                  <a:pt x="838764" y="258083"/>
                </a:lnTo>
                <a:lnTo>
                  <a:pt x="817908" y="217762"/>
                </a:lnTo>
                <a:lnTo>
                  <a:pt x="793150" y="180008"/>
                </a:lnTo>
                <a:lnTo>
                  <a:pt x="764759" y="145090"/>
                </a:lnTo>
                <a:lnTo>
                  <a:pt x="733001" y="113275"/>
                </a:lnTo>
                <a:lnTo>
                  <a:pt x="698144" y="84831"/>
                </a:lnTo>
                <a:lnTo>
                  <a:pt x="660456" y="60028"/>
                </a:lnTo>
                <a:lnTo>
                  <a:pt x="620204" y="39133"/>
                </a:lnTo>
                <a:lnTo>
                  <a:pt x="577656" y="22414"/>
                </a:lnTo>
                <a:lnTo>
                  <a:pt x="533080" y="10141"/>
                </a:lnTo>
                <a:lnTo>
                  <a:pt x="486743" y="2579"/>
                </a:lnTo>
                <a:lnTo>
                  <a:pt x="438911"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23" name="bg object 23"/>
          <p:cNvSpPr/>
          <p:nvPr/>
        </p:nvSpPr>
        <p:spPr>
          <a:xfrm>
            <a:off x="4717161" y="4786885"/>
            <a:ext cx="658654" cy="878205"/>
          </a:xfrm>
          <a:custGeom>
            <a:avLst/>
            <a:gdLst/>
            <a:ahLst/>
            <a:cxnLst/>
            <a:rect l="l" t="t" r="r" b="b"/>
            <a:pathLst>
              <a:path w="878204" h="878204">
                <a:moveTo>
                  <a:pt x="438911" y="0"/>
                </a:moveTo>
                <a:lnTo>
                  <a:pt x="391080" y="2574"/>
                </a:lnTo>
                <a:lnTo>
                  <a:pt x="344743" y="10121"/>
                </a:lnTo>
                <a:lnTo>
                  <a:pt x="300167" y="22372"/>
                </a:lnTo>
                <a:lnTo>
                  <a:pt x="257619" y="39059"/>
                </a:lnTo>
                <a:lnTo>
                  <a:pt x="217367" y="59915"/>
                </a:lnTo>
                <a:lnTo>
                  <a:pt x="179679" y="84673"/>
                </a:lnTo>
                <a:lnTo>
                  <a:pt x="144822" y="113064"/>
                </a:lnTo>
                <a:lnTo>
                  <a:pt x="113064" y="144822"/>
                </a:lnTo>
                <a:lnTo>
                  <a:pt x="84673" y="179679"/>
                </a:lnTo>
                <a:lnTo>
                  <a:pt x="59915" y="217367"/>
                </a:lnTo>
                <a:lnTo>
                  <a:pt x="39059" y="257619"/>
                </a:lnTo>
                <a:lnTo>
                  <a:pt x="22372" y="300167"/>
                </a:lnTo>
                <a:lnTo>
                  <a:pt x="10121" y="344743"/>
                </a:lnTo>
                <a:lnTo>
                  <a:pt x="2574" y="391080"/>
                </a:lnTo>
                <a:lnTo>
                  <a:pt x="0" y="438912"/>
                </a:lnTo>
                <a:lnTo>
                  <a:pt x="2574" y="486743"/>
                </a:lnTo>
                <a:lnTo>
                  <a:pt x="10121" y="533080"/>
                </a:lnTo>
                <a:lnTo>
                  <a:pt x="22372" y="577656"/>
                </a:lnTo>
                <a:lnTo>
                  <a:pt x="39059" y="620204"/>
                </a:lnTo>
                <a:lnTo>
                  <a:pt x="59915" y="660456"/>
                </a:lnTo>
                <a:lnTo>
                  <a:pt x="84673" y="698144"/>
                </a:lnTo>
                <a:lnTo>
                  <a:pt x="113064" y="733001"/>
                </a:lnTo>
                <a:lnTo>
                  <a:pt x="144822" y="764759"/>
                </a:lnTo>
                <a:lnTo>
                  <a:pt x="179679" y="793150"/>
                </a:lnTo>
                <a:lnTo>
                  <a:pt x="217367" y="817908"/>
                </a:lnTo>
                <a:lnTo>
                  <a:pt x="257619" y="838764"/>
                </a:lnTo>
                <a:lnTo>
                  <a:pt x="300167" y="855451"/>
                </a:lnTo>
                <a:lnTo>
                  <a:pt x="344743" y="867702"/>
                </a:lnTo>
                <a:lnTo>
                  <a:pt x="391080" y="875249"/>
                </a:lnTo>
                <a:lnTo>
                  <a:pt x="438911" y="877824"/>
                </a:lnTo>
                <a:lnTo>
                  <a:pt x="486743" y="875249"/>
                </a:lnTo>
                <a:lnTo>
                  <a:pt x="533080" y="867702"/>
                </a:lnTo>
                <a:lnTo>
                  <a:pt x="577656" y="855451"/>
                </a:lnTo>
                <a:lnTo>
                  <a:pt x="620204" y="838764"/>
                </a:lnTo>
                <a:lnTo>
                  <a:pt x="660456" y="817908"/>
                </a:lnTo>
                <a:lnTo>
                  <a:pt x="698144" y="793150"/>
                </a:lnTo>
                <a:lnTo>
                  <a:pt x="733001" y="764759"/>
                </a:lnTo>
                <a:lnTo>
                  <a:pt x="764759" y="733001"/>
                </a:lnTo>
                <a:lnTo>
                  <a:pt x="793150" y="698144"/>
                </a:lnTo>
                <a:lnTo>
                  <a:pt x="817908" y="660456"/>
                </a:lnTo>
                <a:lnTo>
                  <a:pt x="838764" y="620204"/>
                </a:lnTo>
                <a:lnTo>
                  <a:pt x="855451" y="577656"/>
                </a:lnTo>
                <a:lnTo>
                  <a:pt x="867702" y="533080"/>
                </a:lnTo>
                <a:lnTo>
                  <a:pt x="875249" y="486743"/>
                </a:lnTo>
                <a:lnTo>
                  <a:pt x="877824" y="438912"/>
                </a:lnTo>
                <a:lnTo>
                  <a:pt x="875249" y="391080"/>
                </a:lnTo>
                <a:lnTo>
                  <a:pt x="867702" y="344743"/>
                </a:lnTo>
                <a:lnTo>
                  <a:pt x="855451" y="300167"/>
                </a:lnTo>
                <a:lnTo>
                  <a:pt x="838764" y="257619"/>
                </a:lnTo>
                <a:lnTo>
                  <a:pt x="817908" y="217367"/>
                </a:lnTo>
                <a:lnTo>
                  <a:pt x="793150" y="179679"/>
                </a:lnTo>
                <a:lnTo>
                  <a:pt x="764759" y="144822"/>
                </a:lnTo>
                <a:lnTo>
                  <a:pt x="733001" y="113064"/>
                </a:lnTo>
                <a:lnTo>
                  <a:pt x="698144" y="84673"/>
                </a:lnTo>
                <a:lnTo>
                  <a:pt x="660456" y="59915"/>
                </a:lnTo>
                <a:lnTo>
                  <a:pt x="620204" y="39059"/>
                </a:lnTo>
                <a:lnTo>
                  <a:pt x="577656" y="22372"/>
                </a:lnTo>
                <a:lnTo>
                  <a:pt x="533080" y="10121"/>
                </a:lnTo>
                <a:lnTo>
                  <a:pt x="486743" y="2574"/>
                </a:lnTo>
                <a:lnTo>
                  <a:pt x="438911"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pic>
        <p:nvPicPr>
          <p:cNvPr id="24" name="bg object 24"/>
          <p:cNvPicPr/>
          <p:nvPr/>
        </p:nvPicPr>
        <p:blipFill>
          <a:blip r:embed="rId3" cstate="print"/>
          <a:stretch>
            <a:fillRect/>
          </a:stretch>
        </p:blipFill>
        <p:spPr>
          <a:xfrm>
            <a:off x="8316760" y="5691005"/>
            <a:ext cx="637209" cy="849612"/>
          </a:xfrm>
          <a:prstGeom prst="rect">
            <a:avLst/>
          </a:prstGeom>
        </p:spPr>
      </p:pic>
      <p:pic>
        <p:nvPicPr>
          <p:cNvPr id="25" name="bg object 25"/>
          <p:cNvPicPr/>
          <p:nvPr/>
        </p:nvPicPr>
        <p:blipFill>
          <a:blip r:embed="rId4" cstate="print"/>
          <a:stretch>
            <a:fillRect/>
          </a:stretch>
        </p:blipFill>
        <p:spPr>
          <a:xfrm>
            <a:off x="4797171" y="4904232"/>
            <a:ext cx="498348" cy="580644"/>
          </a:xfrm>
          <a:prstGeom prst="rect">
            <a:avLst/>
          </a:prstGeom>
        </p:spPr>
      </p:pic>
      <p:pic>
        <p:nvPicPr>
          <p:cNvPr id="26" name="bg object 26"/>
          <p:cNvPicPr/>
          <p:nvPr/>
        </p:nvPicPr>
        <p:blipFill>
          <a:blip r:embed="rId5" cstate="print"/>
          <a:stretch>
            <a:fillRect/>
          </a:stretch>
        </p:blipFill>
        <p:spPr>
          <a:xfrm>
            <a:off x="4789169" y="3593591"/>
            <a:ext cx="510921" cy="745236"/>
          </a:xfrm>
          <a:prstGeom prst="rect">
            <a:avLst/>
          </a:prstGeom>
        </p:spPr>
      </p:pic>
      <p:sp>
        <p:nvSpPr>
          <p:cNvPr id="2" name="Holder 2"/>
          <p:cNvSpPr>
            <a:spLocks noGrp="1"/>
          </p:cNvSpPr>
          <p:nvPr>
            <p:ph type="title"/>
          </p:nvPr>
        </p:nvSpPr>
        <p:spPr>
          <a:xfrm>
            <a:off x="1225105" y="354025"/>
            <a:ext cx="7024211" cy="415498"/>
          </a:xfrm>
        </p:spPr>
        <p:txBody>
          <a:bodyPr lIns="0" tIns="0" rIns="0" bIns="0"/>
          <a:lstStyle>
            <a:lvl1pPr>
              <a:defRPr sz="2700" b="1" i="0">
                <a:solidFill>
                  <a:srgbClr val="003E71"/>
                </a:solidFill>
                <a:latin typeface="Source Sans 3"/>
                <a:cs typeface="Source Sans 3"/>
              </a:defRPr>
            </a:lvl1pPr>
          </a:lstStyle>
          <a:p>
            <a:endParaRPr/>
          </a:p>
        </p:txBody>
      </p:sp>
      <p:sp>
        <p:nvSpPr>
          <p:cNvPr id="3" name="Holder 3"/>
          <p:cNvSpPr>
            <a:spLocks noGrp="1"/>
          </p:cNvSpPr>
          <p:nvPr>
            <p:ph sz="half" idx="2"/>
          </p:nvPr>
        </p:nvSpPr>
        <p:spPr>
          <a:xfrm>
            <a:off x="1049560" y="1865809"/>
            <a:ext cx="3442811" cy="196208"/>
          </a:xfrm>
          <a:prstGeom prst="rect">
            <a:avLst/>
          </a:prstGeom>
        </p:spPr>
        <p:txBody>
          <a:bodyPr wrap="square" lIns="0" tIns="0" rIns="0" bIns="0">
            <a:spAutoFit/>
          </a:bodyPr>
          <a:lstStyle>
            <a:lvl1pPr>
              <a:defRPr sz="1275" b="1" i="0">
                <a:solidFill>
                  <a:srgbClr val="0D0D0D"/>
                </a:solidFill>
                <a:latin typeface="Source Sans 3"/>
                <a:cs typeface="Source Sans 3"/>
              </a:defRPr>
            </a:lvl1pPr>
          </a:lstStyle>
          <a:p>
            <a:endParaRPr/>
          </a:p>
        </p:txBody>
      </p:sp>
      <p:sp>
        <p:nvSpPr>
          <p:cNvPr id="4" name="Holder 4"/>
          <p:cNvSpPr>
            <a:spLocks noGrp="1"/>
          </p:cNvSpPr>
          <p:nvPr>
            <p:ph sz="half" idx="3"/>
          </p:nvPr>
        </p:nvSpPr>
        <p:spPr>
          <a:xfrm>
            <a:off x="5519357" y="1861263"/>
            <a:ext cx="3417094" cy="196208"/>
          </a:xfrm>
          <a:prstGeom prst="rect">
            <a:avLst/>
          </a:prstGeom>
        </p:spPr>
        <p:txBody>
          <a:bodyPr wrap="square" lIns="0" tIns="0" rIns="0" bIns="0">
            <a:spAutoFit/>
          </a:bodyPr>
          <a:lstStyle>
            <a:lvl1pPr>
              <a:defRPr sz="1275" b="0" i="0">
                <a:solidFill>
                  <a:srgbClr val="0D0D0D"/>
                </a:solidFill>
                <a:latin typeface="Source Sans 3"/>
                <a:cs typeface="Source Sans 3"/>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en-US" sz="1350" kern="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kern="0" smtClean="0">
                <a:solidFill>
                  <a:prstClr val="black">
                    <a:tint val="75000"/>
                  </a:prstClr>
                </a:solidFill>
              </a:rPr>
              <a:pPr defTabSz="685800"/>
              <a:t>6/16/2023</a:t>
            </a:fld>
            <a:endParaRPr lang="en-US" sz="1350" kern="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en-US" sz="1350" kern="0" smtClean="0">
                <a:solidFill>
                  <a:prstClr val="black">
                    <a:tint val="75000"/>
                  </a:prstClr>
                </a:solidFill>
              </a:rPr>
              <a:pPr defTabSz="685800"/>
              <a:t>‹#›</a:t>
            </a:fld>
            <a:endParaRPr lang="en-US" sz="1350" kern="0">
              <a:solidFill>
                <a:prstClr val="black">
                  <a:tint val="75000"/>
                </a:prstClr>
              </a:solidFill>
            </a:endParaRPr>
          </a:p>
        </p:txBody>
      </p:sp>
    </p:spTree>
    <p:extLst>
      <p:ext uri="{BB962C8B-B14F-4D97-AF65-F5344CB8AC3E}">
        <p14:creationId xmlns:p14="http://schemas.microsoft.com/office/powerpoint/2010/main" val="1988806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1"/>
            <a:ext cx="9143999" cy="6857997"/>
          </a:xfrm>
          <a:prstGeom prst="rect">
            <a:avLst/>
          </a:prstGeom>
        </p:spPr>
      </p:pic>
      <p:sp>
        <p:nvSpPr>
          <p:cNvPr id="2" name="Holder 2"/>
          <p:cNvSpPr>
            <a:spLocks noGrp="1"/>
          </p:cNvSpPr>
          <p:nvPr>
            <p:ph type="title"/>
          </p:nvPr>
        </p:nvSpPr>
        <p:spPr>
          <a:xfrm>
            <a:off x="1225105" y="354025"/>
            <a:ext cx="7024211" cy="415498"/>
          </a:xfrm>
        </p:spPr>
        <p:txBody>
          <a:bodyPr lIns="0" tIns="0" rIns="0" bIns="0"/>
          <a:lstStyle>
            <a:lvl1pPr>
              <a:defRPr sz="2700" b="1" i="0">
                <a:solidFill>
                  <a:srgbClr val="003E71"/>
                </a:solidFill>
                <a:latin typeface="Source Sans 3"/>
                <a:cs typeface="Source Sans 3"/>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en-US" sz="1350" kern="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kern="0" smtClean="0">
                <a:solidFill>
                  <a:prstClr val="black">
                    <a:tint val="75000"/>
                  </a:prstClr>
                </a:solidFill>
              </a:rPr>
              <a:pPr defTabSz="685800"/>
              <a:t>6/16/2023</a:t>
            </a:fld>
            <a:endParaRPr lang="en-US" sz="1350" kern="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en-US" sz="1350" kern="0" smtClean="0">
                <a:solidFill>
                  <a:prstClr val="black">
                    <a:tint val="75000"/>
                  </a:prstClr>
                </a:solidFill>
              </a:rPr>
              <a:pPr defTabSz="685800"/>
              <a:t>‹#›</a:t>
            </a:fld>
            <a:endParaRPr lang="en-US" sz="1350" kern="0">
              <a:solidFill>
                <a:prstClr val="black">
                  <a:tint val="75000"/>
                </a:prstClr>
              </a:solidFill>
            </a:endParaRPr>
          </a:p>
        </p:txBody>
      </p:sp>
    </p:spTree>
    <p:extLst>
      <p:ext uri="{BB962C8B-B14F-4D97-AF65-F5344CB8AC3E}">
        <p14:creationId xmlns:p14="http://schemas.microsoft.com/office/powerpoint/2010/main" val="2602971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0"/>
            <a:ext cx="9143999" cy="1667086"/>
          </a:xfrm>
          <a:prstGeom prst="rect">
            <a:avLst/>
          </a:prstGeom>
        </p:spPr>
      </p:pic>
      <p:sp>
        <p:nvSpPr>
          <p:cNvPr id="17" name="bg object 17"/>
          <p:cNvSpPr/>
          <p:nvPr/>
        </p:nvSpPr>
        <p:spPr>
          <a:xfrm>
            <a:off x="0" y="5839967"/>
            <a:ext cx="9144000" cy="585470"/>
          </a:xfrm>
          <a:custGeom>
            <a:avLst/>
            <a:gdLst/>
            <a:ahLst/>
            <a:cxnLst/>
            <a:rect l="l" t="t" r="r" b="b"/>
            <a:pathLst>
              <a:path w="12192000" h="585470">
                <a:moveTo>
                  <a:pt x="0" y="0"/>
                </a:moveTo>
                <a:lnTo>
                  <a:pt x="0" y="585215"/>
                </a:lnTo>
                <a:lnTo>
                  <a:pt x="12191999" y="585215"/>
                </a:lnTo>
                <a:lnTo>
                  <a:pt x="12191999" y="0"/>
                </a:lnTo>
                <a:lnTo>
                  <a:pt x="0" y="0"/>
                </a:lnTo>
                <a:close/>
              </a:path>
            </a:pathLst>
          </a:custGeom>
          <a:solidFill>
            <a:srgbClr val="003E71"/>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en-US" sz="1350" kern="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kern="0" smtClean="0">
                <a:solidFill>
                  <a:prstClr val="black">
                    <a:tint val="75000"/>
                  </a:prstClr>
                </a:solidFill>
              </a:rPr>
              <a:pPr defTabSz="685800"/>
              <a:t>6/16/2023</a:t>
            </a:fld>
            <a:endParaRPr lang="en-US" sz="1350" kern="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en-US" sz="1350" kern="0" smtClean="0">
                <a:solidFill>
                  <a:prstClr val="black">
                    <a:tint val="75000"/>
                  </a:prstClr>
                </a:solidFill>
              </a:rPr>
              <a:pPr defTabSz="685800"/>
              <a:t>‹#›</a:t>
            </a:fld>
            <a:endParaRPr lang="en-US" sz="1350" kern="0">
              <a:solidFill>
                <a:prstClr val="black">
                  <a:tint val="75000"/>
                </a:prstClr>
              </a:solidFill>
            </a:endParaRPr>
          </a:p>
        </p:txBody>
      </p:sp>
    </p:spTree>
    <p:extLst>
      <p:ext uri="{BB962C8B-B14F-4D97-AF65-F5344CB8AC3E}">
        <p14:creationId xmlns:p14="http://schemas.microsoft.com/office/powerpoint/2010/main" val="1261863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15498"/>
          </a:xfrm>
          <a:prstGeom prst="rect">
            <a:avLst/>
          </a:prstGeom>
        </p:spPr>
        <p:txBody>
          <a:bodyPr wrap="square" lIns="0" tIns="0" rIns="0" bIns="0">
            <a:spAutoFit/>
          </a:bodyPr>
          <a:lstStyle>
            <a:lvl1pPr>
              <a:defRPr sz="2700" b="1" i="0">
                <a:solidFill>
                  <a:srgbClr val="003E71"/>
                </a:solidFill>
                <a:latin typeface="Source Sans 3"/>
                <a:cs typeface="Source Sans 3"/>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en-US" sz="1350" kern="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kern="0" smtClean="0">
                <a:solidFill>
                  <a:prstClr val="black">
                    <a:tint val="75000"/>
                  </a:prstClr>
                </a:solidFill>
              </a:rPr>
              <a:pPr defTabSz="685800"/>
              <a:t>6/16/2023</a:t>
            </a:fld>
            <a:endParaRPr lang="en-US" sz="1350" ker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en-US" sz="1350" kern="0" smtClean="0">
                <a:solidFill>
                  <a:prstClr val="black">
                    <a:tint val="75000"/>
                  </a:prstClr>
                </a:solidFill>
              </a:rPr>
              <a:pPr defTabSz="685800"/>
              <a:t>‹#›</a:t>
            </a:fld>
            <a:endParaRPr lang="en-US" sz="1350" kern="0">
              <a:solidFill>
                <a:prstClr val="black">
                  <a:tint val="75000"/>
                </a:prstClr>
              </a:solidFill>
            </a:endParaRPr>
          </a:p>
        </p:txBody>
      </p:sp>
    </p:spTree>
    <p:extLst>
      <p:ext uri="{BB962C8B-B14F-4D97-AF65-F5344CB8AC3E}">
        <p14:creationId xmlns:p14="http://schemas.microsoft.com/office/powerpoint/2010/main" val="3405480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225105" y="354025"/>
            <a:ext cx="7024211" cy="415498"/>
          </a:xfrm>
        </p:spPr>
        <p:txBody>
          <a:bodyPr lIns="0" tIns="0" rIns="0" bIns="0"/>
          <a:lstStyle>
            <a:lvl1pPr>
              <a:defRPr sz="2700" b="1" i="0">
                <a:solidFill>
                  <a:srgbClr val="003E71"/>
                </a:solidFill>
                <a:latin typeface="Source Sans 3"/>
                <a:cs typeface="Source Sans 3"/>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en-US" sz="1350" kern="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kern="0" smtClean="0">
                <a:solidFill>
                  <a:prstClr val="black">
                    <a:tint val="75000"/>
                  </a:prstClr>
                </a:solidFill>
              </a:rPr>
              <a:pPr defTabSz="685800"/>
              <a:t>6/16/2023</a:t>
            </a:fld>
            <a:endParaRPr lang="en-US" sz="1350" ker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en-US" sz="1350" kern="0" smtClean="0">
                <a:solidFill>
                  <a:prstClr val="black">
                    <a:tint val="75000"/>
                  </a:prstClr>
                </a:solidFill>
              </a:rPr>
              <a:pPr defTabSz="685800"/>
              <a:t>‹#›</a:t>
            </a:fld>
            <a:endParaRPr lang="en-US" sz="1350" kern="0">
              <a:solidFill>
                <a:prstClr val="black">
                  <a:tint val="75000"/>
                </a:prstClr>
              </a:solidFill>
            </a:endParaRPr>
          </a:p>
        </p:txBody>
      </p:sp>
    </p:spTree>
    <p:extLst>
      <p:ext uri="{BB962C8B-B14F-4D97-AF65-F5344CB8AC3E}">
        <p14:creationId xmlns:p14="http://schemas.microsoft.com/office/powerpoint/2010/main" val="3107449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0"/>
            <a:ext cx="9143999" cy="1667458"/>
          </a:xfrm>
          <a:prstGeom prst="rect">
            <a:avLst/>
          </a:prstGeom>
        </p:spPr>
      </p:pic>
      <p:sp>
        <p:nvSpPr>
          <p:cNvPr id="17" name="bg object 17"/>
          <p:cNvSpPr/>
          <p:nvPr/>
        </p:nvSpPr>
        <p:spPr>
          <a:xfrm>
            <a:off x="195453" y="2022349"/>
            <a:ext cx="668655" cy="890269"/>
          </a:xfrm>
          <a:custGeom>
            <a:avLst/>
            <a:gdLst/>
            <a:ahLst/>
            <a:cxnLst/>
            <a:rect l="l" t="t" r="r" b="b"/>
            <a:pathLst>
              <a:path w="891540" h="890269">
                <a:moveTo>
                  <a:pt x="445769" y="0"/>
                </a:moveTo>
                <a:lnTo>
                  <a:pt x="397198" y="2611"/>
                </a:lnTo>
                <a:lnTo>
                  <a:pt x="350142" y="10265"/>
                </a:lnTo>
                <a:lnTo>
                  <a:pt x="304873" y="22689"/>
                </a:lnTo>
                <a:lnTo>
                  <a:pt x="261662" y="39612"/>
                </a:lnTo>
                <a:lnTo>
                  <a:pt x="220782" y="60762"/>
                </a:lnTo>
                <a:lnTo>
                  <a:pt x="182505" y="85868"/>
                </a:lnTo>
                <a:lnTo>
                  <a:pt x="147102" y="114658"/>
                </a:lnTo>
                <a:lnTo>
                  <a:pt x="114846" y="146860"/>
                </a:lnTo>
                <a:lnTo>
                  <a:pt x="86008" y="182203"/>
                </a:lnTo>
                <a:lnTo>
                  <a:pt x="60861" y="220415"/>
                </a:lnTo>
                <a:lnTo>
                  <a:pt x="39676" y="261225"/>
                </a:lnTo>
                <a:lnTo>
                  <a:pt x="22725" y="304361"/>
                </a:lnTo>
                <a:lnTo>
                  <a:pt x="10281" y="349551"/>
                </a:lnTo>
                <a:lnTo>
                  <a:pt x="2615" y="396524"/>
                </a:lnTo>
                <a:lnTo>
                  <a:pt x="0" y="445007"/>
                </a:lnTo>
                <a:lnTo>
                  <a:pt x="2615" y="493491"/>
                </a:lnTo>
                <a:lnTo>
                  <a:pt x="10281" y="540464"/>
                </a:lnTo>
                <a:lnTo>
                  <a:pt x="22725" y="585654"/>
                </a:lnTo>
                <a:lnTo>
                  <a:pt x="39676" y="628790"/>
                </a:lnTo>
                <a:lnTo>
                  <a:pt x="60861" y="669600"/>
                </a:lnTo>
                <a:lnTo>
                  <a:pt x="86008" y="707812"/>
                </a:lnTo>
                <a:lnTo>
                  <a:pt x="114846" y="743155"/>
                </a:lnTo>
                <a:lnTo>
                  <a:pt x="147102" y="775357"/>
                </a:lnTo>
                <a:lnTo>
                  <a:pt x="182505" y="804147"/>
                </a:lnTo>
                <a:lnTo>
                  <a:pt x="220782" y="829253"/>
                </a:lnTo>
                <a:lnTo>
                  <a:pt x="261662" y="850403"/>
                </a:lnTo>
                <a:lnTo>
                  <a:pt x="304873" y="867326"/>
                </a:lnTo>
                <a:lnTo>
                  <a:pt x="350142" y="879750"/>
                </a:lnTo>
                <a:lnTo>
                  <a:pt x="397198" y="887404"/>
                </a:lnTo>
                <a:lnTo>
                  <a:pt x="445769" y="890015"/>
                </a:lnTo>
                <a:lnTo>
                  <a:pt x="494341" y="887404"/>
                </a:lnTo>
                <a:lnTo>
                  <a:pt x="541397" y="879750"/>
                </a:lnTo>
                <a:lnTo>
                  <a:pt x="586666" y="867326"/>
                </a:lnTo>
                <a:lnTo>
                  <a:pt x="629877" y="850403"/>
                </a:lnTo>
                <a:lnTo>
                  <a:pt x="670757" y="829253"/>
                </a:lnTo>
                <a:lnTo>
                  <a:pt x="709034" y="804147"/>
                </a:lnTo>
                <a:lnTo>
                  <a:pt x="744437" y="775357"/>
                </a:lnTo>
                <a:lnTo>
                  <a:pt x="776693" y="743155"/>
                </a:lnTo>
                <a:lnTo>
                  <a:pt x="805531" y="707812"/>
                </a:lnTo>
                <a:lnTo>
                  <a:pt x="830678" y="669600"/>
                </a:lnTo>
                <a:lnTo>
                  <a:pt x="851863" y="628790"/>
                </a:lnTo>
                <a:lnTo>
                  <a:pt x="868814" y="585654"/>
                </a:lnTo>
                <a:lnTo>
                  <a:pt x="881258" y="540464"/>
                </a:lnTo>
                <a:lnTo>
                  <a:pt x="888924" y="493491"/>
                </a:lnTo>
                <a:lnTo>
                  <a:pt x="891540" y="445007"/>
                </a:lnTo>
                <a:lnTo>
                  <a:pt x="888924" y="396524"/>
                </a:lnTo>
                <a:lnTo>
                  <a:pt x="881258" y="349551"/>
                </a:lnTo>
                <a:lnTo>
                  <a:pt x="868814" y="304361"/>
                </a:lnTo>
                <a:lnTo>
                  <a:pt x="851863" y="261225"/>
                </a:lnTo>
                <a:lnTo>
                  <a:pt x="830678" y="220415"/>
                </a:lnTo>
                <a:lnTo>
                  <a:pt x="805531" y="182203"/>
                </a:lnTo>
                <a:lnTo>
                  <a:pt x="776693" y="146860"/>
                </a:lnTo>
                <a:lnTo>
                  <a:pt x="744437" y="114658"/>
                </a:lnTo>
                <a:lnTo>
                  <a:pt x="709034" y="85868"/>
                </a:lnTo>
                <a:lnTo>
                  <a:pt x="670757" y="60762"/>
                </a:lnTo>
                <a:lnTo>
                  <a:pt x="629877" y="39612"/>
                </a:lnTo>
                <a:lnTo>
                  <a:pt x="586666" y="22689"/>
                </a:lnTo>
                <a:lnTo>
                  <a:pt x="541397" y="10265"/>
                </a:lnTo>
                <a:lnTo>
                  <a:pt x="494341" y="2611"/>
                </a:lnTo>
                <a:lnTo>
                  <a:pt x="445769"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18" name="bg object 18"/>
          <p:cNvSpPr/>
          <p:nvPr/>
        </p:nvSpPr>
        <p:spPr>
          <a:xfrm>
            <a:off x="186309" y="3153156"/>
            <a:ext cx="667702" cy="890269"/>
          </a:xfrm>
          <a:custGeom>
            <a:avLst/>
            <a:gdLst/>
            <a:ahLst/>
            <a:cxnLst/>
            <a:rect l="l" t="t" r="r" b="b"/>
            <a:pathLst>
              <a:path w="890269" h="890270">
                <a:moveTo>
                  <a:pt x="445008" y="0"/>
                </a:moveTo>
                <a:lnTo>
                  <a:pt x="396519" y="2611"/>
                </a:lnTo>
                <a:lnTo>
                  <a:pt x="349543" y="10265"/>
                </a:lnTo>
                <a:lnTo>
                  <a:pt x="304351" y="22689"/>
                </a:lnTo>
                <a:lnTo>
                  <a:pt x="261214" y="39612"/>
                </a:lnTo>
                <a:lnTo>
                  <a:pt x="220404" y="60762"/>
                </a:lnTo>
                <a:lnTo>
                  <a:pt x="182192" y="85868"/>
                </a:lnTo>
                <a:lnTo>
                  <a:pt x="146850" y="114658"/>
                </a:lnTo>
                <a:lnTo>
                  <a:pt x="114649" y="146860"/>
                </a:lnTo>
                <a:lnTo>
                  <a:pt x="85860" y="182203"/>
                </a:lnTo>
                <a:lnTo>
                  <a:pt x="60756" y="220415"/>
                </a:lnTo>
                <a:lnTo>
                  <a:pt x="39608" y="261225"/>
                </a:lnTo>
                <a:lnTo>
                  <a:pt x="22686" y="304361"/>
                </a:lnTo>
                <a:lnTo>
                  <a:pt x="10264" y="349551"/>
                </a:lnTo>
                <a:lnTo>
                  <a:pt x="2611" y="396524"/>
                </a:lnTo>
                <a:lnTo>
                  <a:pt x="0" y="445008"/>
                </a:lnTo>
                <a:lnTo>
                  <a:pt x="2611" y="493491"/>
                </a:lnTo>
                <a:lnTo>
                  <a:pt x="10264" y="540464"/>
                </a:lnTo>
                <a:lnTo>
                  <a:pt x="22686" y="585654"/>
                </a:lnTo>
                <a:lnTo>
                  <a:pt x="39608" y="628790"/>
                </a:lnTo>
                <a:lnTo>
                  <a:pt x="60756" y="669600"/>
                </a:lnTo>
                <a:lnTo>
                  <a:pt x="85860" y="707812"/>
                </a:lnTo>
                <a:lnTo>
                  <a:pt x="114649" y="743155"/>
                </a:lnTo>
                <a:lnTo>
                  <a:pt x="146850" y="775357"/>
                </a:lnTo>
                <a:lnTo>
                  <a:pt x="182192" y="804147"/>
                </a:lnTo>
                <a:lnTo>
                  <a:pt x="220404" y="829253"/>
                </a:lnTo>
                <a:lnTo>
                  <a:pt x="261214" y="850403"/>
                </a:lnTo>
                <a:lnTo>
                  <a:pt x="304351" y="867326"/>
                </a:lnTo>
                <a:lnTo>
                  <a:pt x="349543" y="879750"/>
                </a:lnTo>
                <a:lnTo>
                  <a:pt x="396519" y="887404"/>
                </a:lnTo>
                <a:lnTo>
                  <a:pt x="445008" y="890016"/>
                </a:lnTo>
                <a:lnTo>
                  <a:pt x="493496" y="887404"/>
                </a:lnTo>
                <a:lnTo>
                  <a:pt x="540472" y="879750"/>
                </a:lnTo>
                <a:lnTo>
                  <a:pt x="585664" y="867326"/>
                </a:lnTo>
                <a:lnTo>
                  <a:pt x="628801" y="850403"/>
                </a:lnTo>
                <a:lnTo>
                  <a:pt x="669611" y="829253"/>
                </a:lnTo>
                <a:lnTo>
                  <a:pt x="707823" y="804147"/>
                </a:lnTo>
                <a:lnTo>
                  <a:pt x="743165" y="775357"/>
                </a:lnTo>
                <a:lnTo>
                  <a:pt x="775366" y="743155"/>
                </a:lnTo>
                <a:lnTo>
                  <a:pt x="804155" y="707812"/>
                </a:lnTo>
                <a:lnTo>
                  <a:pt x="829259" y="669600"/>
                </a:lnTo>
                <a:lnTo>
                  <a:pt x="850407" y="628790"/>
                </a:lnTo>
                <a:lnTo>
                  <a:pt x="867329" y="585654"/>
                </a:lnTo>
                <a:lnTo>
                  <a:pt x="879751" y="540464"/>
                </a:lnTo>
                <a:lnTo>
                  <a:pt x="887404" y="493491"/>
                </a:lnTo>
                <a:lnTo>
                  <a:pt x="890016" y="445008"/>
                </a:lnTo>
                <a:lnTo>
                  <a:pt x="887404" y="396524"/>
                </a:lnTo>
                <a:lnTo>
                  <a:pt x="879751" y="349551"/>
                </a:lnTo>
                <a:lnTo>
                  <a:pt x="867329" y="304361"/>
                </a:lnTo>
                <a:lnTo>
                  <a:pt x="850407" y="261225"/>
                </a:lnTo>
                <a:lnTo>
                  <a:pt x="829259" y="220415"/>
                </a:lnTo>
                <a:lnTo>
                  <a:pt x="804155" y="182203"/>
                </a:lnTo>
                <a:lnTo>
                  <a:pt x="775366" y="146860"/>
                </a:lnTo>
                <a:lnTo>
                  <a:pt x="743165" y="114658"/>
                </a:lnTo>
                <a:lnTo>
                  <a:pt x="707823" y="85868"/>
                </a:lnTo>
                <a:lnTo>
                  <a:pt x="669611" y="60762"/>
                </a:lnTo>
                <a:lnTo>
                  <a:pt x="628801" y="39612"/>
                </a:lnTo>
                <a:lnTo>
                  <a:pt x="585664" y="22689"/>
                </a:lnTo>
                <a:lnTo>
                  <a:pt x="540472" y="10265"/>
                </a:lnTo>
                <a:lnTo>
                  <a:pt x="493496" y="2611"/>
                </a:lnTo>
                <a:lnTo>
                  <a:pt x="445008"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19" name="bg object 19"/>
          <p:cNvSpPr/>
          <p:nvPr/>
        </p:nvSpPr>
        <p:spPr>
          <a:xfrm>
            <a:off x="186309" y="4329685"/>
            <a:ext cx="667702" cy="890269"/>
          </a:xfrm>
          <a:custGeom>
            <a:avLst/>
            <a:gdLst/>
            <a:ahLst/>
            <a:cxnLst/>
            <a:rect l="l" t="t" r="r" b="b"/>
            <a:pathLst>
              <a:path w="890269" h="890270">
                <a:moveTo>
                  <a:pt x="445008" y="0"/>
                </a:moveTo>
                <a:lnTo>
                  <a:pt x="396519" y="2611"/>
                </a:lnTo>
                <a:lnTo>
                  <a:pt x="349543" y="10265"/>
                </a:lnTo>
                <a:lnTo>
                  <a:pt x="304351" y="22689"/>
                </a:lnTo>
                <a:lnTo>
                  <a:pt x="261214" y="39612"/>
                </a:lnTo>
                <a:lnTo>
                  <a:pt x="220404" y="60762"/>
                </a:lnTo>
                <a:lnTo>
                  <a:pt x="182192" y="85868"/>
                </a:lnTo>
                <a:lnTo>
                  <a:pt x="146850" y="114658"/>
                </a:lnTo>
                <a:lnTo>
                  <a:pt x="114649" y="146860"/>
                </a:lnTo>
                <a:lnTo>
                  <a:pt x="85860" y="182203"/>
                </a:lnTo>
                <a:lnTo>
                  <a:pt x="60756" y="220415"/>
                </a:lnTo>
                <a:lnTo>
                  <a:pt x="39608" y="261225"/>
                </a:lnTo>
                <a:lnTo>
                  <a:pt x="22686" y="304361"/>
                </a:lnTo>
                <a:lnTo>
                  <a:pt x="10264" y="349551"/>
                </a:lnTo>
                <a:lnTo>
                  <a:pt x="2611" y="396524"/>
                </a:lnTo>
                <a:lnTo>
                  <a:pt x="0" y="445008"/>
                </a:lnTo>
                <a:lnTo>
                  <a:pt x="2611" y="493491"/>
                </a:lnTo>
                <a:lnTo>
                  <a:pt x="10264" y="540464"/>
                </a:lnTo>
                <a:lnTo>
                  <a:pt x="22686" y="585654"/>
                </a:lnTo>
                <a:lnTo>
                  <a:pt x="39608" y="628790"/>
                </a:lnTo>
                <a:lnTo>
                  <a:pt x="60756" y="669600"/>
                </a:lnTo>
                <a:lnTo>
                  <a:pt x="85860" y="707812"/>
                </a:lnTo>
                <a:lnTo>
                  <a:pt x="114649" y="743155"/>
                </a:lnTo>
                <a:lnTo>
                  <a:pt x="146850" y="775357"/>
                </a:lnTo>
                <a:lnTo>
                  <a:pt x="182192" y="804147"/>
                </a:lnTo>
                <a:lnTo>
                  <a:pt x="220404" y="829253"/>
                </a:lnTo>
                <a:lnTo>
                  <a:pt x="261214" y="850403"/>
                </a:lnTo>
                <a:lnTo>
                  <a:pt x="304351" y="867326"/>
                </a:lnTo>
                <a:lnTo>
                  <a:pt x="349543" y="879750"/>
                </a:lnTo>
                <a:lnTo>
                  <a:pt x="396519" y="887404"/>
                </a:lnTo>
                <a:lnTo>
                  <a:pt x="445008" y="890016"/>
                </a:lnTo>
                <a:lnTo>
                  <a:pt x="493496" y="887404"/>
                </a:lnTo>
                <a:lnTo>
                  <a:pt x="540472" y="879750"/>
                </a:lnTo>
                <a:lnTo>
                  <a:pt x="585664" y="867326"/>
                </a:lnTo>
                <a:lnTo>
                  <a:pt x="628801" y="850403"/>
                </a:lnTo>
                <a:lnTo>
                  <a:pt x="669611" y="829253"/>
                </a:lnTo>
                <a:lnTo>
                  <a:pt x="707823" y="804147"/>
                </a:lnTo>
                <a:lnTo>
                  <a:pt x="743165" y="775357"/>
                </a:lnTo>
                <a:lnTo>
                  <a:pt x="775366" y="743155"/>
                </a:lnTo>
                <a:lnTo>
                  <a:pt x="804155" y="707812"/>
                </a:lnTo>
                <a:lnTo>
                  <a:pt x="829259" y="669600"/>
                </a:lnTo>
                <a:lnTo>
                  <a:pt x="850407" y="628790"/>
                </a:lnTo>
                <a:lnTo>
                  <a:pt x="867329" y="585654"/>
                </a:lnTo>
                <a:lnTo>
                  <a:pt x="879751" y="540464"/>
                </a:lnTo>
                <a:lnTo>
                  <a:pt x="887404" y="493491"/>
                </a:lnTo>
                <a:lnTo>
                  <a:pt x="890016" y="445008"/>
                </a:lnTo>
                <a:lnTo>
                  <a:pt x="887404" y="396524"/>
                </a:lnTo>
                <a:lnTo>
                  <a:pt x="879751" y="349551"/>
                </a:lnTo>
                <a:lnTo>
                  <a:pt x="867329" y="304361"/>
                </a:lnTo>
                <a:lnTo>
                  <a:pt x="850407" y="261225"/>
                </a:lnTo>
                <a:lnTo>
                  <a:pt x="829259" y="220415"/>
                </a:lnTo>
                <a:lnTo>
                  <a:pt x="804155" y="182203"/>
                </a:lnTo>
                <a:lnTo>
                  <a:pt x="775366" y="146860"/>
                </a:lnTo>
                <a:lnTo>
                  <a:pt x="743165" y="114658"/>
                </a:lnTo>
                <a:lnTo>
                  <a:pt x="707823" y="85868"/>
                </a:lnTo>
                <a:lnTo>
                  <a:pt x="669611" y="60762"/>
                </a:lnTo>
                <a:lnTo>
                  <a:pt x="628801" y="39612"/>
                </a:lnTo>
                <a:lnTo>
                  <a:pt x="585664" y="22689"/>
                </a:lnTo>
                <a:lnTo>
                  <a:pt x="540472" y="10265"/>
                </a:lnTo>
                <a:lnTo>
                  <a:pt x="493496" y="2611"/>
                </a:lnTo>
                <a:lnTo>
                  <a:pt x="445008"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20" name="bg object 20"/>
          <p:cNvSpPr/>
          <p:nvPr/>
        </p:nvSpPr>
        <p:spPr>
          <a:xfrm>
            <a:off x="186309" y="5535168"/>
            <a:ext cx="667702" cy="890269"/>
          </a:xfrm>
          <a:custGeom>
            <a:avLst/>
            <a:gdLst/>
            <a:ahLst/>
            <a:cxnLst/>
            <a:rect l="l" t="t" r="r" b="b"/>
            <a:pathLst>
              <a:path w="890269" h="890270">
                <a:moveTo>
                  <a:pt x="445008" y="0"/>
                </a:moveTo>
                <a:lnTo>
                  <a:pt x="396519" y="2611"/>
                </a:lnTo>
                <a:lnTo>
                  <a:pt x="349543" y="10264"/>
                </a:lnTo>
                <a:lnTo>
                  <a:pt x="304351" y="22686"/>
                </a:lnTo>
                <a:lnTo>
                  <a:pt x="261214" y="39608"/>
                </a:lnTo>
                <a:lnTo>
                  <a:pt x="220404" y="60756"/>
                </a:lnTo>
                <a:lnTo>
                  <a:pt x="182192" y="85860"/>
                </a:lnTo>
                <a:lnTo>
                  <a:pt x="146850" y="114649"/>
                </a:lnTo>
                <a:lnTo>
                  <a:pt x="114649" y="146850"/>
                </a:lnTo>
                <a:lnTo>
                  <a:pt x="85860" y="182192"/>
                </a:lnTo>
                <a:lnTo>
                  <a:pt x="60756" y="220404"/>
                </a:lnTo>
                <a:lnTo>
                  <a:pt x="39608" y="261214"/>
                </a:lnTo>
                <a:lnTo>
                  <a:pt x="22686" y="304351"/>
                </a:lnTo>
                <a:lnTo>
                  <a:pt x="10264" y="349543"/>
                </a:lnTo>
                <a:lnTo>
                  <a:pt x="2611" y="396519"/>
                </a:lnTo>
                <a:lnTo>
                  <a:pt x="0" y="445007"/>
                </a:lnTo>
                <a:lnTo>
                  <a:pt x="2611" y="493496"/>
                </a:lnTo>
                <a:lnTo>
                  <a:pt x="10264" y="540472"/>
                </a:lnTo>
                <a:lnTo>
                  <a:pt x="22686" y="585664"/>
                </a:lnTo>
                <a:lnTo>
                  <a:pt x="39608" y="628801"/>
                </a:lnTo>
                <a:lnTo>
                  <a:pt x="60756" y="669611"/>
                </a:lnTo>
                <a:lnTo>
                  <a:pt x="85860" y="707823"/>
                </a:lnTo>
                <a:lnTo>
                  <a:pt x="114649" y="743165"/>
                </a:lnTo>
                <a:lnTo>
                  <a:pt x="146850" y="775366"/>
                </a:lnTo>
                <a:lnTo>
                  <a:pt x="182192" y="804155"/>
                </a:lnTo>
                <a:lnTo>
                  <a:pt x="220404" y="829259"/>
                </a:lnTo>
                <a:lnTo>
                  <a:pt x="261214" y="850407"/>
                </a:lnTo>
                <a:lnTo>
                  <a:pt x="304351" y="867329"/>
                </a:lnTo>
                <a:lnTo>
                  <a:pt x="349543" y="879751"/>
                </a:lnTo>
                <a:lnTo>
                  <a:pt x="396519" y="887404"/>
                </a:lnTo>
                <a:lnTo>
                  <a:pt x="445008" y="890015"/>
                </a:lnTo>
                <a:lnTo>
                  <a:pt x="493496" y="887404"/>
                </a:lnTo>
                <a:lnTo>
                  <a:pt x="540472" y="879751"/>
                </a:lnTo>
                <a:lnTo>
                  <a:pt x="585664" y="867329"/>
                </a:lnTo>
                <a:lnTo>
                  <a:pt x="628801" y="850407"/>
                </a:lnTo>
                <a:lnTo>
                  <a:pt x="669611" y="829259"/>
                </a:lnTo>
                <a:lnTo>
                  <a:pt x="707823" y="804155"/>
                </a:lnTo>
                <a:lnTo>
                  <a:pt x="743165" y="775366"/>
                </a:lnTo>
                <a:lnTo>
                  <a:pt x="775366" y="743165"/>
                </a:lnTo>
                <a:lnTo>
                  <a:pt x="804155" y="707823"/>
                </a:lnTo>
                <a:lnTo>
                  <a:pt x="829259" y="669611"/>
                </a:lnTo>
                <a:lnTo>
                  <a:pt x="850407" y="628801"/>
                </a:lnTo>
                <a:lnTo>
                  <a:pt x="867329" y="585664"/>
                </a:lnTo>
                <a:lnTo>
                  <a:pt x="879751" y="540472"/>
                </a:lnTo>
                <a:lnTo>
                  <a:pt x="887404" y="493496"/>
                </a:lnTo>
                <a:lnTo>
                  <a:pt x="890016" y="445007"/>
                </a:lnTo>
                <a:lnTo>
                  <a:pt x="887404" y="396519"/>
                </a:lnTo>
                <a:lnTo>
                  <a:pt x="879751" y="349543"/>
                </a:lnTo>
                <a:lnTo>
                  <a:pt x="867329" y="304351"/>
                </a:lnTo>
                <a:lnTo>
                  <a:pt x="850407" y="261214"/>
                </a:lnTo>
                <a:lnTo>
                  <a:pt x="829259" y="220404"/>
                </a:lnTo>
                <a:lnTo>
                  <a:pt x="804155" y="182192"/>
                </a:lnTo>
                <a:lnTo>
                  <a:pt x="775366" y="146850"/>
                </a:lnTo>
                <a:lnTo>
                  <a:pt x="743165" y="114649"/>
                </a:lnTo>
                <a:lnTo>
                  <a:pt x="707823" y="85860"/>
                </a:lnTo>
                <a:lnTo>
                  <a:pt x="669611" y="60756"/>
                </a:lnTo>
                <a:lnTo>
                  <a:pt x="628801" y="39608"/>
                </a:lnTo>
                <a:lnTo>
                  <a:pt x="585664" y="22686"/>
                </a:lnTo>
                <a:lnTo>
                  <a:pt x="540472" y="10264"/>
                </a:lnTo>
                <a:lnTo>
                  <a:pt x="493496" y="2611"/>
                </a:lnTo>
                <a:lnTo>
                  <a:pt x="445008"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21" name="bg object 21"/>
          <p:cNvSpPr/>
          <p:nvPr/>
        </p:nvSpPr>
        <p:spPr>
          <a:xfrm>
            <a:off x="4720590" y="2118361"/>
            <a:ext cx="658654" cy="878205"/>
          </a:xfrm>
          <a:custGeom>
            <a:avLst/>
            <a:gdLst/>
            <a:ahLst/>
            <a:cxnLst/>
            <a:rect l="l" t="t" r="r" b="b"/>
            <a:pathLst>
              <a:path w="878204" h="878205">
                <a:moveTo>
                  <a:pt x="438911" y="0"/>
                </a:moveTo>
                <a:lnTo>
                  <a:pt x="391080" y="2574"/>
                </a:lnTo>
                <a:lnTo>
                  <a:pt x="344743" y="10121"/>
                </a:lnTo>
                <a:lnTo>
                  <a:pt x="300167" y="22372"/>
                </a:lnTo>
                <a:lnTo>
                  <a:pt x="257619" y="39059"/>
                </a:lnTo>
                <a:lnTo>
                  <a:pt x="217367" y="59915"/>
                </a:lnTo>
                <a:lnTo>
                  <a:pt x="179679" y="84673"/>
                </a:lnTo>
                <a:lnTo>
                  <a:pt x="144822" y="113064"/>
                </a:lnTo>
                <a:lnTo>
                  <a:pt x="113064" y="144822"/>
                </a:lnTo>
                <a:lnTo>
                  <a:pt x="84673" y="179679"/>
                </a:lnTo>
                <a:lnTo>
                  <a:pt x="59915" y="217367"/>
                </a:lnTo>
                <a:lnTo>
                  <a:pt x="39059" y="257619"/>
                </a:lnTo>
                <a:lnTo>
                  <a:pt x="22372" y="300167"/>
                </a:lnTo>
                <a:lnTo>
                  <a:pt x="10121" y="344743"/>
                </a:lnTo>
                <a:lnTo>
                  <a:pt x="2574" y="391080"/>
                </a:lnTo>
                <a:lnTo>
                  <a:pt x="0" y="438912"/>
                </a:lnTo>
                <a:lnTo>
                  <a:pt x="2574" y="486743"/>
                </a:lnTo>
                <a:lnTo>
                  <a:pt x="10121" y="533080"/>
                </a:lnTo>
                <a:lnTo>
                  <a:pt x="22372" y="577656"/>
                </a:lnTo>
                <a:lnTo>
                  <a:pt x="39059" y="620204"/>
                </a:lnTo>
                <a:lnTo>
                  <a:pt x="59915" y="660456"/>
                </a:lnTo>
                <a:lnTo>
                  <a:pt x="84673" y="698144"/>
                </a:lnTo>
                <a:lnTo>
                  <a:pt x="113064" y="733001"/>
                </a:lnTo>
                <a:lnTo>
                  <a:pt x="144822" y="764759"/>
                </a:lnTo>
                <a:lnTo>
                  <a:pt x="179679" y="793150"/>
                </a:lnTo>
                <a:lnTo>
                  <a:pt x="217367" y="817908"/>
                </a:lnTo>
                <a:lnTo>
                  <a:pt x="257619" y="838764"/>
                </a:lnTo>
                <a:lnTo>
                  <a:pt x="300167" y="855451"/>
                </a:lnTo>
                <a:lnTo>
                  <a:pt x="344743" y="867702"/>
                </a:lnTo>
                <a:lnTo>
                  <a:pt x="391080" y="875249"/>
                </a:lnTo>
                <a:lnTo>
                  <a:pt x="438911" y="877824"/>
                </a:lnTo>
                <a:lnTo>
                  <a:pt x="486743" y="875249"/>
                </a:lnTo>
                <a:lnTo>
                  <a:pt x="533080" y="867702"/>
                </a:lnTo>
                <a:lnTo>
                  <a:pt x="577656" y="855451"/>
                </a:lnTo>
                <a:lnTo>
                  <a:pt x="620204" y="838764"/>
                </a:lnTo>
                <a:lnTo>
                  <a:pt x="660456" y="817908"/>
                </a:lnTo>
                <a:lnTo>
                  <a:pt x="698144" y="793150"/>
                </a:lnTo>
                <a:lnTo>
                  <a:pt x="733001" y="764759"/>
                </a:lnTo>
                <a:lnTo>
                  <a:pt x="764759" y="733001"/>
                </a:lnTo>
                <a:lnTo>
                  <a:pt x="793150" y="698144"/>
                </a:lnTo>
                <a:lnTo>
                  <a:pt x="817908" y="660456"/>
                </a:lnTo>
                <a:lnTo>
                  <a:pt x="838764" y="620204"/>
                </a:lnTo>
                <a:lnTo>
                  <a:pt x="855451" y="577656"/>
                </a:lnTo>
                <a:lnTo>
                  <a:pt x="867702" y="533080"/>
                </a:lnTo>
                <a:lnTo>
                  <a:pt x="875249" y="486743"/>
                </a:lnTo>
                <a:lnTo>
                  <a:pt x="877824" y="438912"/>
                </a:lnTo>
                <a:lnTo>
                  <a:pt x="875249" y="391080"/>
                </a:lnTo>
                <a:lnTo>
                  <a:pt x="867702" y="344743"/>
                </a:lnTo>
                <a:lnTo>
                  <a:pt x="855451" y="300167"/>
                </a:lnTo>
                <a:lnTo>
                  <a:pt x="838764" y="257619"/>
                </a:lnTo>
                <a:lnTo>
                  <a:pt x="817908" y="217367"/>
                </a:lnTo>
                <a:lnTo>
                  <a:pt x="793150" y="179679"/>
                </a:lnTo>
                <a:lnTo>
                  <a:pt x="764759" y="144822"/>
                </a:lnTo>
                <a:lnTo>
                  <a:pt x="733001" y="113064"/>
                </a:lnTo>
                <a:lnTo>
                  <a:pt x="698144" y="84673"/>
                </a:lnTo>
                <a:lnTo>
                  <a:pt x="660456" y="59915"/>
                </a:lnTo>
                <a:lnTo>
                  <a:pt x="620204" y="39059"/>
                </a:lnTo>
                <a:lnTo>
                  <a:pt x="577656" y="22372"/>
                </a:lnTo>
                <a:lnTo>
                  <a:pt x="533080" y="10121"/>
                </a:lnTo>
                <a:lnTo>
                  <a:pt x="486743" y="2574"/>
                </a:lnTo>
                <a:lnTo>
                  <a:pt x="438911"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22" name="bg object 22"/>
          <p:cNvSpPr/>
          <p:nvPr/>
        </p:nvSpPr>
        <p:spPr>
          <a:xfrm>
            <a:off x="4717161" y="3557016"/>
            <a:ext cx="658654" cy="879475"/>
          </a:xfrm>
          <a:custGeom>
            <a:avLst/>
            <a:gdLst/>
            <a:ahLst/>
            <a:cxnLst/>
            <a:rect l="l" t="t" r="r" b="b"/>
            <a:pathLst>
              <a:path w="878204" h="879475">
                <a:moveTo>
                  <a:pt x="438911" y="0"/>
                </a:moveTo>
                <a:lnTo>
                  <a:pt x="391080" y="2579"/>
                </a:lnTo>
                <a:lnTo>
                  <a:pt x="344743" y="10141"/>
                </a:lnTo>
                <a:lnTo>
                  <a:pt x="300167" y="22414"/>
                </a:lnTo>
                <a:lnTo>
                  <a:pt x="257619" y="39133"/>
                </a:lnTo>
                <a:lnTo>
                  <a:pt x="217367" y="60028"/>
                </a:lnTo>
                <a:lnTo>
                  <a:pt x="179679" y="84831"/>
                </a:lnTo>
                <a:lnTo>
                  <a:pt x="144822" y="113275"/>
                </a:lnTo>
                <a:lnTo>
                  <a:pt x="113064" y="145090"/>
                </a:lnTo>
                <a:lnTo>
                  <a:pt x="84673" y="180008"/>
                </a:lnTo>
                <a:lnTo>
                  <a:pt x="59915" y="217762"/>
                </a:lnTo>
                <a:lnTo>
                  <a:pt x="39059" y="258083"/>
                </a:lnTo>
                <a:lnTo>
                  <a:pt x="22372" y="300703"/>
                </a:lnTo>
                <a:lnTo>
                  <a:pt x="10121" y="345353"/>
                </a:lnTo>
                <a:lnTo>
                  <a:pt x="2574" y="391766"/>
                </a:lnTo>
                <a:lnTo>
                  <a:pt x="0" y="439674"/>
                </a:lnTo>
                <a:lnTo>
                  <a:pt x="2574" y="487581"/>
                </a:lnTo>
                <a:lnTo>
                  <a:pt x="10121" y="533994"/>
                </a:lnTo>
                <a:lnTo>
                  <a:pt x="22372" y="578644"/>
                </a:lnTo>
                <a:lnTo>
                  <a:pt x="39059" y="621264"/>
                </a:lnTo>
                <a:lnTo>
                  <a:pt x="59915" y="661585"/>
                </a:lnTo>
                <a:lnTo>
                  <a:pt x="84673" y="699339"/>
                </a:lnTo>
                <a:lnTo>
                  <a:pt x="113064" y="734257"/>
                </a:lnTo>
                <a:lnTo>
                  <a:pt x="144822" y="766072"/>
                </a:lnTo>
                <a:lnTo>
                  <a:pt x="179679" y="794516"/>
                </a:lnTo>
                <a:lnTo>
                  <a:pt x="217367" y="819319"/>
                </a:lnTo>
                <a:lnTo>
                  <a:pt x="257619" y="840214"/>
                </a:lnTo>
                <a:lnTo>
                  <a:pt x="300167" y="856933"/>
                </a:lnTo>
                <a:lnTo>
                  <a:pt x="344743" y="869206"/>
                </a:lnTo>
                <a:lnTo>
                  <a:pt x="391080" y="876768"/>
                </a:lnTo>
                <a:lnTo>
                  <a:pt x="438911" y="879348"/>
                </a:lnTo>
                <a:lnTo>
                  <a:pt x="486743" y="876768"/>
                </a:lnTo>
                <a:lnTo>
                  <a:pt x="533080" y="869206"/>
                </a:lnTo>
                <a:lnTo>
                  <a:pt x="577656" y="856933"/>
                </a:lnTo>
                <a:lnTo>
                  <a:pt x="620204" y="840214"/>
                </a:lnTo>
                <a:lnTo>
                  <a:pt x="660456" y="819319"/>
                </a:lnTo>
                <a:lnTo>
                  <a:pt x="698144" y="794516"/>
                </a:lnTo>
                <a:lnTo>
                  <a:pt x="733001" y="766072"/>
                </a:lnTo>
                <a:lnTo>
                  <a:pt x="764759" y="734257"/>
                </a:lnTo>
                <a:lnTo>
                  <a:pt x="793150" y="699339"/>
                </a:lnTo>
                <a:lnTo>
                  <a:pt x="817908" y="661585"/>
                </a:lnTo>
                <a:lnTo>
                  <a:pt x="838764" y="621264"/>
                </a:lnTo>
                <a:lnTo>
                  <a:pt x="855451" y="578644"/>
                </a:lnTo>
                <a:lnTo>
                  <a:pt x="867702" y="533994"/>
                </a:lnTo>
                <a:lnTo>
                  <a:pt x="875249" y="487581"/>
                </a:lnTo>
                <a:lnTo>
                  <a:pt x="877824" y="439674"/>
                </a:lnTo>
                <a:lnTo>
                  <a:pt x="875249" y="391766"/>
                </a:lnTo>
                <a:lnTo>
                  <a:pt x="867702" y="345353"/>
                </a:lnTo>
                <a:lnTo>
                  <a:pt x="855451" y="300703"/>
                </a:lnTo>
                <a:lnTo>
                  <a:pt x="838764" y="258083"/>
                </a:lnTo>
                <a:lnTo>
                  <a:pt x="817908" y="217762"/>
                </a:lnTo>
                <a:lnTo>
                  <a:pt x="793150" y="180008"/>
                </a:lnTo>
                <a:lnTo>
                  <a:pt x="764759" y="145090"/>
                </a:lnTo>
                <a:lnTo>
                  <a:pt x="733001" y="113275"/>
                </a:lnTo>
                <a:lnTo>
                  <a:pt x="698144" y="84831"/>
                </a:lnTo>
                <a:lnTo>
                  <a:pt x="660456" y="60028"/>
                </a:lnTo>
                <a:lnTo>
                  <a:pt x="620204" y="39133"/>
                </a:lnTo>
                <a:lnTo>
                  <a:pt x="577656" y="22414"/>
                </a:lnTo>
                <a:lnTo>
                  <a:pt x="533080" y="10141"/>
                </a:lnTo>
                <a:lnTo>
                  <a:pt x="486743" y="2579"/>
                </a:lnTo>
                <a:lnTo>
                  <a:pt x="438911"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23" name="bg object 23"/>
          <p:cNvSpPr/>
          <p:nvPr/>
        </p:nvSpPr>
        <p:spPr>
          <a:xfrm>
            <a:off x="4717161" y="4786885"/>
            <a:ext cx="658654" cy="878205"/>
          </a:xfrm>
          <a:custGeom>
            <a:avLst/>
            <a:gdLst/>
            <a:ahLst/>
            <a:cxnLst/>
            <a:rect l="l" t="t" r="r" b="b"/>
            <a:pathLst>
              <a:path w="878204" h="878204">
                <a:moveTo>
                  <a:pt x="438911" y="0"/>
                </a:moveTo>
                <a:lnTo>
                  <a:pt x="391080" y="2574"/>
                </a:lnTo>
                <a:lnTo>
                  <a:pt x="344743" y="10121"/>
                </a:lnTo>
                <a:lnTo>
                  <a:pt x="300167" y="22372"/>
                </a:lnTo>
                <a:lnTo>
                  <a:pt x="257619" y="39059"/>
                </a:lnTo>
                <a:lnTo>
                  <a:pt x="217367" y="59915"/>
                </a:lnTo>
                <a:lnTo>
                  <a:pt x="179679" y="84673"/>
                </a:lnTo>
                <a:lnTo>
                  <a:pt x="144822" y="113064"/>
                </a:lnTo>
                <a:lnTo>
                  <a:pt x="113064" y="144822"/>
                </a:lnTo>
                <a:lnTo>
                  <a:pt x="84673" y="179679"/>
                </a:lnTo>
                <a:lnTo>
                  <a:pt x="59915" y="217367"/>
                </a:lnTo>
                <a:lnTo>
                  <a:pt x="39059" y="257619"/>
                </a:lnTo>
                <a:lnTo>
                  <a:pt x="22372" y="300167"/>
                </a:lnTo>
                <a:lnTo>
                  <a:pt x="10121" y="344743"/>
                </a:lnTo>
                <a:lnTo>
                  <a:pt x="2574" y="391080"/>
                </a:lnTo>
                <a:lnTo>
                  <a:pt x="0" y="438912"/>
                </a:lnTo>
                <a:lnTo>
                  <a:pt x="2574" y="486743"/>
                </a:lnTo>
                <a:lnTo>
                  <a:pt x="10121" y="533080"/>
                </a:lnTo>
                <a:lnTo>
                  <a:pt x="22372" y="577656"/>
                </a:lnTo>
                <a:lnTo>
                  <a:pt x="39059" y="620204"/>
                </a:lnTo>
                <a:lnTo>
                  <a:pt x="59915" y="660456"/>
                </a:lnTo>
                <a:lnTo>
                  <a:pt x="84673" y="698144"/>
                </a:lnTo>
                <a:lnTo>
                  <a:pt x="113064" y="733001"/>
                </a:lnTo>
                <a:lnTo>
                  <a:pt x="144822" y="764759"/>
                </a:lnTo>
                <a:lnTo>
                  <a:pt x="179679" y="793150"/>
                </a:lnTo>
                <a:lnTo>
                  <a:pt x="217367" y="817908"/>
                </a:lnTo>
                <a:lnTo>
                  <a:pt x="257619" y="838764"/>
                </a:lnTo>
                <a:lnTo>
                  <a:pt x="300167" y="855451"/>
                </a:lnTo>
                <a:lnTo>
                  <a:pt x="344743" y="867702"/>
                </a:lnTo>
                <a:lnTo>
                  <a:pt x="391080" y="875249"/>
                </a:lnTo>
                <a:lnTo>
                  <a:pt x="438911" y="877824"/>
                </a:lnTo>
                <a:lnTo>
                  <a:pt x="486743" y="875249"/>
                </a:lnTo>
                <a:lnTo>
                  <a:pt x="533080" y="867702"/>
                </a:lnTo>
                <a:lnTo>
                  <a:pt x="577656" y="855451"/>
                </a:lnTo>
                <a:lnTo>
                  <a:pt x="620204" y="838764"/>
                </a:lnTo>
                <a:lnTo>
                  <a:pt x="660456" y="817908"/>
                </a:lnTo>
                <a:lnTo>
                  <a:pt x="698144" y="793150"/>
                </a:lnTo>
                <a:lnTo>
                  <a:pt x="733001" y="764759"/>
                </a:lnTo>
                <a:lnTo>
                  <a:pt x="764759" y="733001"/>
                </a:lnTo>
                <a:lnTo>
                  <a:pt x="793150" y="698144"/>
                </a:lnTo>
                <a:lnTo>
                  <a:pt x="817908" y="660456"/>
                </a:lnTo>
                <a:lnTo>
                  <a:pt x="838764" y="620204"/>
                </a:lnTo>
                <a:lnTo>
                  <a:pt x="855451" y="577656"/>
                </a:lnTo>
                <a:lnTo>
                  <a:pt x="867702" y="533080"/>
                </a:lnTo>
                <a:lnTo>
                  <a:pt x="875249" y="486743"/>
                </a:lnTo>
                <a:lnTo>
                  <a:pt x="877824" y="438912"/>
                </a:lnTo>
                <a:lnTo>
                  <a:pt x="875249" y="391080"/>
                </a:lnTo>
                <a:lnTo>
                  <a:pt x="867702" y="344743"/>
                </a:lnTo>
                <a:lnTo>
                  <a:pt x="855451" y="300167"/>
                </a:lnTo>
                <a:lnTo>
                  <a:pt x="838764" y="257619"/>
                </a:lnTo>
                <a:lnTo>
                  <a:pt x="817908" y="217367"/>
                </a:lnTo>
                <a:lnTo>
                  <a:pt x="793150" y="179679"/>
                </a:lnTo>
                <a:lnTo>
                  <a:pt x="764759" y="144822"/>
                </a:lnTo>
                <a:lnTo>
                  <a:pt x="733001" y="113064"/>
                </a:lnTo>
                <a:lnTo>
                  <a:pt x="698144" y="84673"/>
                </a:lnTo>
                <a:lnTo>
                  <a:pt x="660456" y="59915"/>
                </a:lnTo>
                <a:lnTo>
                  <a:pt x="620204" y="39059"/>
                </a:lnTo>
                <a:lnTo>
                  <a:pt x="577656" y="22372"/>
                </a:lnTo>
                <a:lnTo>
                  <a:pt x="533080" y="10121"/>
                </a:lnTo>
                <a:lnTo>
                  <a:pt x="486743" y="2574"/>
                </a:lnTo>
                <a:lnTo>
                  <a:pt x="438911"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pic>
        <p:nvPicPr>
          <p:cNvPr id="24" name="bg object 24"/>
          <p:cNvPicPr/>
          <p:nvPr/>
        </p:nvPicPr>
        <p:blipFill>
          <a:blip r:embed="rId3" cstate="print"/>
          <a:stretch>
            <a:fillRect/>
          </a:stretch>
        </p:blipFill>
        <p:spPr>
          <a:xfrm>
            <a:off x="8316760" y="5691005"/>
            <a:ext cx="637209" cy="849612"/>
          </a:xfrm>
          <a:prstGeom prst="rect">
            <a:avLst/>
          </a:prstGeom>
        </p:spPr>
      </p:pic>
      <p:pic>
        <p:nvPicPr>
          <p:cNvPr id="25" name="bg object 25"/>
          <p:cNvPicPr/>
          <p:nvPr/>
        </p:nvPicPr>
        <p:blipFill>
          <a:blip r:embed="rId4" cstate="print"/>
          <a:stretch>
            <a:fillRect/>
          </a:stretch>
        </p:blipFill>
        <p:spPr>
          <a:xfrm>
            <a:off x="4797171" y="4904232"/>
            <a:ext cx="498348" cy="580644"/>
          </a:xfrm>
          <a:prstGeom prst="rect">
            <a:avLst/>
          </a:prstGeom>
        </p:spPr>
      </p:pic>
      <p:pic>
        <p:nvPicPr>
          <p:cNvPr id="26" name="bg object 26"/>
          <p:cNvPicPr/>
          <p:nvPr/>
        </p:nvPicPr>
        <p:blipFill>
          <a:blip r:embed="rId5" cstate="print"/>
          <a:stretch>
            <a:fillRect/>
          </a:stretch>
        </p:blipFill>
        <p:spPr>
          <a:xfrm>
            <a:off x="4789169" y="3593591"/>
            <a:ext cx="510921" cy="745236"/>
          </a:xfrm>
          <a:prstGeom prst="rect">
            <a:avLst/>
          </a:prstGeom>
        </p:spPr>
      </p:pic>
      <p:sp>
        <p:nvSpPr>
          <p:cNvPr id="2" name="Holder 2"/>
          <p:cNvSpPr>
            <a:spLocks noGrp="1"/>
          </p:cNvSpPr>
          <p:nvPr>
            <p:ph type="title"/>
          </p:nvPr>
        </p:nvSpPr>
        <p:spPr>
          <a:xfrm>
            <a:off x="1225105" y="354025"/>
            <a:ext cx="7024211" cy="415498"/>
          </a:xfrm>
        </p:spPr>
        <p:txBody>
          <a:bodyPr lIns="0" tIns="0" rIns="0" bIns="0"/>
          <a:lstStyle>
            <a:lvl1pPr>
              <a:defRPr sz="2700" b="1" i="0">
                <a:solidFill>
                  <a:srgbClr val="003E71"/>
                </a:solidFill>
                <a:latin typeface="Source Sans 3"/>
                <a:cs typeface="Source Sans 3"/>
              </a:defRPr>
            </a:lvl1pPr>
          </a:lstStyle>
          <a:p>
            <a:endParaRPr/>
          </a:p>
        </p:txBody>
      </p:sp>
      <p:sp>
        <p:nvSpPr>
          <p:cNvPr id="3" name="Holder 3"/>
          <p:cNvSpPr>
            <a:spLocks noGrp="1"/>
          </p:cNvSpPr>
          <p:nvPr>
            <p:ph sz="half" idx="2"/>
          </p:nvPr>
        </p:nvSpPr>
        <p:spPr>
          <a:xfrm>
            <a:off x="1049560" y="1865809"/>
            <a:ext cx="3442811" cy="196208"/>
          </a:xfrm>
          <a:prstGeom prst="rect">
            <a:avLst/>
          </a:prstGeom>
        </p:spPr>
        <p:txBody>
          <a:bodyPr wrap="square" lIns="0" tIns="0" rIns="0" bIns="0">
            <a:spAutoFit/>
          </a:bodyPr>
          <a:lstStyle>
            <a:lvl1pPr>
              <a:defRPr sz="1275" b="1" i="0">
                <a:solidFill>
                  <a:srgbClr val="0D0D0D"/>
                </a:solidFill>
                <a:latin typeface="Source Sans 3"/>
                <a:cs typeface="Source Sans 3"/>
              </a:defRPr>
            </a:lvl1pPr>
          </a:lstStyle>
          <a:p>
            <a:endParaRPr/>
          </a:p>
        </p:txBody>
      </p:sp>
      <p:sp>
        <p:nvSpPr>
          <p:cNvPr id="4" name="Holder 4"/>
          <p:cNvSpPr>
            <a:spLocks noGrp="1"/>
          </p:cNvSpPr>
          <p:nvPr>
            <p:ph sz="half" idx="3"/>
          </p:nvPr>
        </p:nvSpPr>
        <p:spPr>
          <a:xfrm>
            <a:off x="5519357" y="1861263"/>
            <a:ext cx="3417094" cy="196208"/>
          </a:xfrm>
          <a:prstGeom prst="rect">
            <a:avLst/>
          </a:prstGeom>
        </p:spPr>
        <p:txBody>
          <a:bodyPr wrap="square" lIns="0" tIns="0" rIns="0" bIns="0">
            <a:spAutoFit/>
          </a:bodyPr>
          <a:lstStyle>
            <a:lvl1pPr>
              <a:defRPr sz="1275" b="0" i="0">
                <a:solidFill>
                  <a:srgbClr val="0D0D0D"/>
                </a:solidFill>
                <a:latin typeface="Source Sans 3"/>
                <a:cs typeface="Source Sans 3"/>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en-US" sz="1350" kern="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kern="0" smtClean="0">
                <a:solidFill>
                  <a:prstClr val="black">
                    <a:tint val="75000"/>
                  </a:prstClr>
                </a:solidFill>
              </a:rPr>
              <a:pPr defTabSz="685800"/>
              <a:t>6/16/2023</a:t>
            </a:fld>
            <a:endParaRPr lang="en-US" sz="1350" kern="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en-US" sz="1350" kern="0" smtClean="0">
                <a:solidFill>
                  <a:prstClr val="black">
                    <a:tint val="75000"/>
                  </a:prstClr>
                </a:solidFill>
              </a:rPr>
              <a:pPr defTabSz="685800"/>
              <a:t>‹#›</a:t>
            </a:fld>
            <a:endParaRPr lang="en-US" sz="1350" kern="0">
              <a:solidFill>
                <a:prstClr val="black">
                  <a:tint val="75000"/>
                </a:prstClr>
              </a:solidFill>
            </a:endParaRPr>
          </a:p>
        </p:txBody>
      </p:sp>
    </p:spTree>
    <p:extLst>
      <p:ext uri="{BB962C8B-B14F-4D97-AF65-F5344CB8AC3E}">
        <p14:creationId xmlns:p14="http://schemas.microsoft.com/office/powerpoint/2010/main" val="594967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D56E768-48C2-43FA-9F95-348D638E1A57}"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3A534-6FCD-498A-93F6-F1170507BA3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1"/>
            <a:ext cx="9143999" cy="6857997"/>
          </a:xfrm>
          <a:prstGeom prst="rect">
            <a:avLst/>
          </a:prstGeom>
        </p:spPr>
      </p:pic>
      <p:sp>
        <p:nvSpPr>
          <p:cNvPr id="2" name="Holder 2"/>
          <p:cNvSpPr>
            <a:spLocks noGrp="1"/>
          </p:cNvSpPr>
          <p:nvPr>
            <p:ph type="title"/>
          </p:nvPr>
        </p:nvSpPr>
        <p:spPr>
          <a:xfrm>
            <a:off x="1225105" y="354025"/>
            <a:ext cx="7024211" cy="415498"/>
          </a:xfrm>
        </p:spPr>
        <p:txBody>
          <a:bodyPr lIns="0" tIns="0" rIns="0" bIns="0"/>
          <a:lstStyle>
            <a:lvl1pPr>
              <a:defRPr sz="2700" b="1" i="0">
                <a:solidFill>
                  <a:srgbClr val="003E71"/>
                </a:solidFill>
                <a:latin typeface="Source Sans 3"/>
                <a:cs typeface="Source Sans 3"/>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en-US" sz="1350" kern="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kern="0" smtClean="0">
                <a:solidFill>
                  <a:prstClr val="black">
                    <a:tint val="75000"/>
                  </a:prstClr>
                </a:solidFill>
              </a:rPr>
              <a:pPr defTabSz="685800"/>
              <a:t>6/16/2023</a:t>
            </a:fld>
            <a:endParaRPr lang="en-US" sz="1350" kern="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en-US" sz="1350" kern="0" smtClean="0">
                <a:solidFill>
                  <a:prstClr val="black">
                    <a:tint val="75000"/>
                  </a:prstClr>
                </a:solidFill>
              </a:rPr>
              <a:pPr defTabSz="685800"/>
              <a:t>‹#›</a:t>
            </a:fld>
            <a:endParaRPr lang="en-US" sz="1350" kern="0">
              <a:solidFill>
                <a:prstClr val="black">
                  <a:tint val="75000"/>
                </a:prstClr>
              </a:solidFill>
            </a:endParaRPr>
          </a:p>
        </p:txBody>
      </p:sp>
    </p:spTree>
    <p:extLst>
      <p:ext uri="{BB962C8B-B14F-4D97-AF65-F5344CB8AC3E}">
        <p14:creationId xmlns:p14="http://schemas.microsoft.com/office/powerpoint/2010/main" val="4241042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0"/>
            <a:ext cx="9143999" cy="1667086"/>
          </a:xfrm>
          <a:prstGeom prst="rect">
            <a:avLst/>
          </a:prstGeom>
        </p:spPr>
      </p:pic>
      <p:sp>
        <p:nvSpPr>
          <p:cNvPr id="17" name="bg object 17"/>
          <p:cNvSpPr/>
          <p:nvPr/>
        </p:nvSpPr>
        <p:spPr>
          <a:xfrm>
            <a:off x="0" y="5839967"/>
            <a:ext cx="9144000" cy="585470"/>
          </a:xfrm>
          <a:custGeom>
            <a:avLst/>
            <a:gdLst/>
            <a:ahLst/>
            <a:cxnLst/>
            <a:rect l="l" t="t" r="r" b="b"/>
            <a:pathLst>
              <a:path w="12192000" h="585470">
                <a:moveTo>
                  <a:pt x="0" y="0"/>
                </a:moveTo>
                <a:lnTo>
                  <a:pt x="0" y="585215"/>
                </a:lnTo>
                <a:lnTo>
                  <a:pt x="12191999" y="585215"/>
                </a:lnTo>
                <a:lnTo>
                  <a:pt x="12191999" y="0"/>
                </a:lnTo>
                <a:lnTo>
                  <a:pt x="0" y="0"/>
                </a:lnTo>
                <a:close/>
              </a:path>
            </a:pathLst>
          </a:custGeom>
          <a:solidFill>
            <a:srgbClr val="003E71"/>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en-US" sz="1350" kern="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kern="0" smtClean="0">
                <a:solidFill>
                  <a:prstClr val="black">
                    <a:tint val="75000"/>
                  </a:prstClr>
                </a:solidFill>
              </a:rPr>
              <a:pPr defTabSz="685800"/>
              <a:t>6/16/2023</a:t>
            </a:fld>
            <a:endParaRPr lang="en-US" sz="1350" kern="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en-US" sz="1350" kern="0" smtClean="0">
                <a:solidFill>
                  <a:prstClr val="black">
                    <a:tint val="75000"/>
                  </a:prstClr>
                </a:solidFill>
              </a:rPr>
              <a:pPr defTabSz="685800"/>
              <a:t>‹#›</a:t>
            </a:fld>
            <a:endParaRPr lang="en-US" sz="1350" kern="0">
              <a:solidFill>
                <a:prstClr val="black">
                  <a:tint val="75000"/>
                </a:prstClr>
              </a:solidFill>
            </a:endParaRPr>
          </a:p>
        </p:txBody>
      </p:sp>
    </p:spTree>
    <p:extLst>
      <p:ext uri="{BB962C8B-B14F-4D97-AF65-F5344CB8AC3E}">
        <p14:creationId xmlns:p14="http://schemas.microsoft.com/office/powerpoint/2010/main" val="3362904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15498"/>
          </a:xfrm>
          <a:prstGeom prst="rect">
            <a:avLst/>
          </a:prstGeom>
        </p:spPr>
        <p:txBody>
          <a:bodyPr wrap="square" lIns="0" tIns="0" rIns="0" bIns="0">
            <a:spAutoFit/>
          </a:bodyPr>
          <a:lstStyle>
            <a:lvl1pPr>
              <a:defRPr sz="2700" b="1" i="0">
                <a:solidFill>
                  <a:srgbClr val="003E71"/>
                </a:solidFill>
                <a:latin typeface="Source Sans 3"/>
                <a:cs typeface="Source Sans 3"/>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en-US" sz="1350" kern="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kern="0" smtClean="0">
                <a:solidFill>
                  <a:prstClr val="black">
                    <a:tint val="75000"/>
                  </a:prstClr>
                </a:solidFill>
              </a:rPr>
              <a:pPr defTabSz="685800"/>
              <a:t>6/16/2023</a:t>
            </a:fld>
            <a:endParaRPr lang="en-US" sz="1350" ker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en-US" sz="1350" kern="0" smtClean="0">
                <a:solidFill>
                  <a:prstClr val="black">
                    <a:tint val="75000"/>
                  </a:prstClr>
                </a:solidFill>
              </a:rPr>
              <a:pPr defTabSz="685800"/>
              <a:t>‹#›</a:t>
            </a:fld>
            <a:endParaRPr lang="en-US" sz="1350" kern="0">
              <a:solidFill>
                <a:prstClr val="black">
                  <a:tint val="75000"/>
                </a:prstClr>
              </a:solidFill>
            </a:endParaRPr>
          </a:p>
        </p:txBody>
      </p:sp>
    </p:spTree>
    <p:extLst>
      <p:ext uri="{BB962C8B-B14F-4D97-AF65-F5344CB8AC3E}">
        <p14:creationId xmlns:p14="http://schemas.microsoft.com/office/powerpoint/2010/main" val="3847955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225105" y="354025"/>
            <a:ext cx="7024211" cy="415498"/>
          </a:xfrm>
        </p:spPr>
        <p:txBody>
          <a:bodyPr lIns="0" tIns="0" rIns="0" bIns="0"/>
          <a:lstStyle>
            <a:lvl1pPr>
              <a:defRPr sz="2700" b="1" i="0">
                <a:solidFill>
                  <a:srgbClr val="003E71"/>
                </a:solidFill>
                <a:latin typeface="Source Sans 3"/>
                <a:cs typeface="Source Sans 3"/>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en-US" sz="1350" kern="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kern="0" smtClean="0">
                <a:solidFill>
                  <a:prstClr val="black">
                    <a:tint val="75000"/>
                  </a:prstClr>
                </a:solidFill>
              </a:rPr>
              <a:pPr defTabSz="685800"/>
              <a:t>6/16/2023</a:t>
            </a:fld>
            <a:endParaRPr lang="en-US" sz="1350" ker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en-US" sz="1350" kern="0" smtClean="0">
                <a:solidFill>
                  <a:prstClr val="black">
                    <a:tint val="75000"/>
                  </a:prstClr>
                </a:solidFill>
              </a:rPr>
              <a:pPr defTabSz="685800"/>
              <a:t>‹#›</a:t>
            </a:fld>
            <a:endParaRPr lang="en-US" sz="1350" kern="0">
              <a:solidFill>
                <a:prstClr val="black">
                  <a:tint val="75000"/>
                </a:prstClr>
              </a:solidFill>
            </a:endParaRPr>
          </a:p>
        </p:txBody>
      </p:sp>
    </p:spTree>
    <p:extLst>
      <p:ext uri="{BB962C8B-B14F-4D97-AF65-F5344CB8AC3E}">
        <p14:creationId xmlns:p14="http://schemas.microsoft.com/office/powerpoint/2010/main" val="2099202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0"/>
            <a:ext cx="9143999" cy="1667458"/>
          </a:xfrm>
          <a:prstGeom prst="rect">
            <a:avLst/>
          </a:prstGeom>
        </p:spPr>
      </p:pic>
      <p:sp>
        <p:nvSpPr>
          <p:cNvPr id="17" name="bg object 17"/>
          <p:cNvSpPr/>
          <p:nvPr/>
        </p:nvSpPr>
        <p:spPr>
          <a:xfrm>
            <a:off x="195453" y="2022349"/>
            <a:ext cx="668655" cy="890269"/>
          </a:xfrm>
          <a:custGeom>
            <a:avLst/>
            <a:gdLst/>
            <a:ahLst/>
            <a:cxnLst/>
            <a:rect l="l" t="t" r="r" b="b"/>
            <a:pathLst>
              <a:path w="891540" h="890269">
                <a:moveTo>
                  <a:pt x="445769" y="0"/>
                </a:moveTo>
                <a:lnTo>
                  <a:pt x="397198" y="2611"/>
                </a:lnTo>
                <a:lnTo>
                  <a:pt x="350142" y="10265"/>
                </a:lnTo>
                <a:lnTo>
                  <a:pt x="304873" y="22689"/>
                </a:lnTo>
                <a:lnTo>
                  <a:pt x="261662" y="39612"/>
                </a:lnTo>
                <a:lnTo>
                  <a:pt x="220782" y="60762"/>
                </a:lnTo>
                <a:lnTo>
                  <a:pt x="182505" y="85868"/>
                </a:lnTo>
                <a:lnTo>
                  <a:pt x="147102" y="114658"/>
                </a:lnTo>
                <a:lnTo>
                  <a:pt x="114846" y="146860"/>
                </a:lnTo>
                <a:lnTo>
                  <a:pt x="86008" y="182203"/>
                </a:lnTo>
                <a:lnTo>
                  <a:pt x="60861" y="220415"/>
                </a:lnTo>
                <a:lnTo>
                  <a:pt x="39676" y="261225"/>
                </a:lnTo>
                <a:lnTo>
                  <a:pt x="22725" y="304361"/>
                </a:lnTo>
                <a:lnTo>
                  <a:pt x="10281" y="349551"/>
                </a:lnTo>
                <a:lnTo>
                  <a:pt x="2615" y="396524"/>
                </a:lnTo>
                <a:lnTo>
                  <a:pt x="0" y="445007"/>
                </a:lnTo>
                <a:lnTo>
                  <a:pt x="2615" y="493491"/>
                </a:lnTo>
                <a:lnTo>
                  <a:pt x="10281" y="540464"/>
                </a:lnTo>
                <a:lnTo>
                  <a:pt x="22725" y="585654"/>
                </a:lnTo>
                <a:lnTo>
                  <a:pt x="39676" y="628790"/>
                </a:lnTo>
                <a:lnTo>
                  <a:pt x="60861" y="669600"/>
                </a:lnTo>
                <a:lnTo>
                  <a:pt x="86008" y="707812"/>
                </a:lnTo>
                <a:lnTo>
                  <a:pt x="114846" y="743155"/>
                </a:lnTo>
                <a:lnTo>
                  <a:pt x="147102" y="775357"/>
                </a:lnTo>
                <a:lnTo>
                  <a:pt x="182505" y="804147"/>
                </a:lnTo>
                <a:lnTo>
                  <a:pt x="220782" y="829253"/>
                </a:lnTo>
                <a:lnTo>
                  <a:pt x="261662" y="850403"/>
                </a:lnTo>
                <a:lnTo>
                  <a:pt x="304873" y="867326"/>
                </a:lnTo>
                <a:lnTo>
                  <a:pt x="350142" y="879750"/>
                </a:lnTo>
                <a:lnTo>
                  <a:pt x="397198" y="887404"/>
                </a:lnTo>
                <a:lnTo>
                  <a:pt x="445769" y="890015"/>
                </a:lnTo>
                <a:lnTo>
                  <a:pt x="494341" y="887404"/>
                </a:lnTo>
                <a:lnTo>
                  <a:pt x="541397" y="879750"/>
                </a:lnTo>
                <a:lnTo>
                  <a:pt x="586666" y="867326"/>
                </a:lnTo>
                <a:lnTo>
                  <a:pt x="629877" y="850403"/>
                </a:lnTo>
                <a:lnTo>
                  <a:pt x="670757" y="829253"/>
                </a:lnTo>
                <a:lnTo>
                  <a:pt x="709034" y="804147"/>
                </a:lnTo>
                <a:lnTo>
                  <a:pt x="744437" y="775357"/>
                </a:lnTo>
                <a:lnTo>
                  <a:pt x="776693" y="743155"/>
                </a:lnTo>
                <a:lnTo>
                  <a:pt x="805531" y="707812"/>
                </a:lnTo>
                <a:lnTo>
                  <a:pt x="830678" y="669600"/>
                </a:lnTo>
                <a:lnTo>
                  <a:pt x="851863" y="628790"/>
                </a:lnTo>
                <a:lnTo>
                  <a:pt x="868814" y="585654"/>
                </a:lnTo>
                <a:lnTo>
                  <a:pt x="881258" y="540464"/>
                </a:lnTo>
                <a:lnTo>
                  <a:pt x="888924" y="493491"/>
                </a:lnTo>
                <a:lnTo>
                  <a:pt x="891540" y="445007"/>
                </a:lnTo>
                <a:lnTo>
                  <a:pt x="888924" y="396524"/>
                </a:lnTo>
                <a:lnTo>
                  <a:pt x="881258" y="349551"/>
                </a:lnTo>
                <a:lnTo>
                  <a:pt x="868814" y="304361"/>
                </a:lnTo>
                <a:lnTo>
                  <a:pt x="851863" y="261225"/>
                </a:lnTo>
                <a:lnTo>
                  <a:pt x="830678" y="220415"/>
                </a:lnTo>
                <a:lnTo>
                  <a:pt x="805531" y="182203"/>
                </a:lnTo>
                <a:lnTo>
                  <a:pt x="776693" y="146860"/>
                </a:lnTo>
                <a:lnTo>
                  <a:pt x="744437" y="114658"/>
                </a:lnTo>
                <a:lnTo>
                  <a:pt x="709034" y="85868"/>
                </a:lnTo>
                <a:lnTo>
                  <a:pt x="670757" y="60762"/>
                </a:lnTo>
                <a:lnTo>
                  <a:pt x="629877" y="39612"/>
                </a:lnTo>
                <a:lnTo>
                  <a:pt x="586666" y="22689"/>
                </a:lnTo>
                <a:lnTo>
                  <a:pt x="541397" y="10265"/>
                </a:lnTo>
                <a:lnTo>
                  <a:pt x="494341" y="2611"/>
                </a:lnTo>
                <a:lnTo>
                  <a:pt x="445769"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18" name="bg object 18"/>
          <p:cNvSpPr/>
          <p:nvPr/>
        </p:nvSpPr>
        <p:spPr>
          <a:xfrm>
            <a:off x="186309" y="3153156"/>
            <a:ext cx="667702" cy="890269"/>
          </a:xfrm>
          <a:custGeom>
            <a:avLst/>
            <a:gdLst/>
            <a:ahLst/>
            <a:cxnLst/>
            <a:rect l="l" t="t" r="r" b="b"/>
            <a:pathLst>
              <a:path w="890269" h="890270">
                <a:moveTo>
                  <a:pt x="445008" y="0"/>
                </a:moveTo>
                <a:lnTo>
                  <a:pt x="396519" y="2611"/>
                </a:lnTo>
                <a:lnTo>
                  <a:pt x="349543" y="10265"/>
                </a:lnTo>
                <a:lnTo>
                  <a:pt x="304351" y="22689"/>
                </a:lnTo>
                <a:lnTo>
                  <a:pt x="261214" y="39612"/>
                </a:lnTo>
                <a:lnTo>
                  <a:pt x="220404" y="60762"/>
                </a:lnTo>
                <a:lnTo>
                  <a:pt x="182192" y="85868"/>
                </a:lnTo>
                <a:lnTo>
                  <a:pt x="146850" y="114658"/>
                </a:lnTo>
                <a:lnTo>
                  <a:pt x="114649" y="146860"/>
                </a:lnTo>
                <a:lnTo>
                  <a:pt x="85860" y="182203"/>
                </a:lnTo>
                <a:lnTo>
                  <a:pt x="60756" y="220415"/>
                </a:lnTo>
                <a:lnTo>
                  <a:pt x="39608" y="261225"/>
                </a:lnTo>
                <a:lnTo>
                  <a:pt x="22686" y="304361"/>
                </a:lnTo>
                <a:lnTo>
                  <a:pt x="10264" y="349551"/>
                </a:lnTo>
                <a:lnTo>
                  <a:pt x="2611" y="396524"/>
                </a:lnTo>
                <a:lnTo>
                  <a:pt x="0" y="445008"/>
                </a:lnTo>
                <a:lnTo>
                  <a:pt x="2611" y="493491"/>
                </a:lnTo>
                <a:lnTo>
                  <a:pt x="10264" y="540464"/>
                </a:lnTo>
                <a:lnTo>
                  <a:pt x="22686" y="585654"/>
                </a:lnTo>
                <a:lnTo>
                  <a:pt x="39608" y="628790"/>
                </a:lnTo>
                <a:lnTo>
                  <a:pt x="60756" y="669600"/>
                </a:lnTo>
                <a:lnTo>
                  <a:pt x="85860" y="707812"/>
                </a:lnTo>
                <a:lnTo>
                  <a:pt x="114649" y="743155"/>
                </a:lnTo>
                <a:lnTo>
                  <a:pt x="146850" y="775357"/>
                </a:lnTo>
                <a:lnTo>
                  <a:pt x="182192" y="804147"/>
                </a:lnTo>
                <a:lnTo>
                  <a:pt x="220404" y="829253"/>
                </a:lnTo>
                <a:lnTo>
                  <a:pt x="261214" y="850403"/>
                </a:lnTo>
                <a:lnTo>
                  <a:pt x="304351" y="867326"/>
                </a:lnTo>
                <a:lnTo>
                  <a:pt x="349543" y="879750"/>
                </a:lnTo>
                <a:lnTo>
                  <a:pt x="396519" y="887404"/>
                </a:lnTo>
                <a:lnTo>
                  <a:pt x="445008" y="890016"/>
                </a:lnTo>
                <a:lnTo>
                  <a:pt x="493496" y="887404"/>
                </a:lnTo>
                <a:lnTo>
                  <a:pt x="540472" y="879750"/>
                </a:lnTo>
                <a:lnTo>
                  <a:pt x="585664" y="867326"/>
                </a:lnTo>
                <a:lnTo>
                  <a:pt x="628801" y="850403"/>
                </a:lnTo>
                <a:lnTo>
                  <a:pt x="669611" y="829253"/>
                </a:lnTo>
                <a:lnTo>
                  <a:pt x="707823" y="804147"/>
                </a:lnTo>
                <a:lnTo>
                  <a:pt x="743165" y="775357"/>
                </a:lnTo>
                <a:lnTo>
                  <a:pt x="775366" y="743155"/>
                </a:lnTo>
                <a:lnTo>
                  <a:pt x="804155" y="707812"/>
                </a:lnTo>
                <a:lnTo>
                  <a:pt x="829259" y="669600"/>
                </a:lnTo>
                <a:lnTo>
                  <a:pt x="850407" y="628790"/>
                </a:lnTo>
                <a:lnTo>
                  <a:pt x="867329" y="585654"/>
                </a:lnTo>
                <a:lnTo>
                  <a:pt x="879751" y="540464"/>
                </a:lnTo>
                <a:lnTo>
                  <a:pt x="887404" y="493491"/>
                </a:lnTo>
                <a:lnTo>
                  <a:pt x="890016" y="445008"/>
                </a:lnTo>
                <a:lnTo>
                  <a:pt x="887404" y="396524"/>
                </a:lnTo>
                <a:lnTo>
                  <a:pt x="879751" y="349551"/>
                </a:lnTo>
                <a:lnTo>
                  <a:pt x="867329" y="304361"/>
                </a:lnTo>
                <a:lnTo>
                  <a:pt x="850407" y="261225"/>
                </a:lnTo>
                <a:lnTo>
                  <a:pt x="829259" y="220415"/>
                </a:lnTo>
                <a:lnTo>
                  <a:pt x="804155" y="182203"/>
                </a:lnTo>
                <a:lnTo>
                  <a:pt x="775366" y="146860"/>
                </a:lnTo>
                <a:lnTo>
                  <a:pt x="743165" y="114658"/>
                </a:lnTo>
                <a:lnTo>
                  <a:pt x="707823" y="85868"/>
                </a:lnTo>
                <a:lnTo>
                  <a:pt x="669611" y="60762"/>
                </a:lnTo>
                <a:lnTo>
                  <a:pt x="628801" y="39612"/>
                </a:lnTo>
                <a:lnTo>
                  <a:pt x="585664" y="22689"/>
                </a:lnTo>
                <a:lnTo>
                  <a:pt x="540472" y="10265"/>
                </a:lnTo>
                <a:lnTo>
                  <a:pt x="493496" y="2611"/>
                </a:lnTo>
                <a:lnTo>
                  <a:pt x="445008"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19" name="bg object 19"/>
          <p:cNvSpPr/>
          <p:nvPr/>
        </p:nvSpPr>
        <p:spPr>
          <a:xfrm>
            <a:off x="186309" y="4329685"/>
            <a:ext cx="667702" cy="890269"/>
          </a:xfrm>
          <a:custGeom>
            <a:avLst/>
            <a:gdLst/>
            <a:ahLst/>
            <a:cxnLst/>
            <a:rect l="l" t="t" r="r" b="b"/>
            <a:pathLst>
              <a:path w="890269" h="890270">
                <a:moveTo>
                  <a:pt x="445008" y="0"/>
                </a:moveTo>
                <a:lnTo>
                  <a:pt x="396519" y="2611"/>
                </a:lnTo>
                <a:lnTo>
                  <a:pt x="349543" y="10265"/>
                </a:lnTo>
                <a:lnTo>
                  <a:pt x="304351" y="22689"/>
                </a:lnTo>
                <a:lnTo>
                  <a:pt x="261214" y="39612"/>
                </a:lnTo>
                <a:lnTo>
                  <a:pt x="220404" y="60762"/>
                </a:lnTo>
                <a:lnTo>
                  <a:pt x="182192" y="85868"/>
                </a:lnTo>
                <a:lnTo>
                  <a:pt x="146850" y="114658"/>
                </a:lnTo>
                <a:lnTo>
                  <a:pt x="114649" y="146860"/>
                </a:lnTo>
                <a:lnTo>
                  <a:pt x="85860" y="182203"/>
                </a:lnTo>
                <a:lnTo>
                  <a:pt x="60756" y="220415"/>
                </a:lnTo>
                <a:lnTo>
                  <a:pt x="39608" y="261225"/>
                </a:lnTo>
                <a:lnTo>
                  <a:pt x="22686" y="304361"/>
                </a:lnTo>
                <a:lnTo>
                  <a:pt x="10264" y="349551"/>
                </a:lnTo>
                <a:lnTo>
                  <a:pt x="2611" y="396524"/>
                </a:lnTo>
                <a:lnTo>
                  <a:pt x="0" y="445008"/>
                </a:lnTo>
                <a:lnTo>
                  <a:pt x="2611" y="493491"/>
                </a:lnTo>
                <a:lnTo>
                  <a:pt x="10264" y="540464"/>
                </a:lnTo>
                <a:lnTo>
                  <a:pt x="22686" y="585654"/>
                </a:lnTo>
                <a:lnTo>
                  <a:pt x="39608" y="628790"/>
                </a:lnTo>
                <a:lnTo>
                  <a:pt x="60756" y="669600"/>
                </a:lnTo>
                <a:lnTo>
                  <a:pt x="85860" y="707812"/>
                </a:lnTo>
                <a:lnTo>
                  <a:pt x="114649" y="743155"/>
                </a:lnTo>
                <a:lnTo>
                  <a:pt x="146850" y="775357"/>
                </a:lnTo>
                <a:lnTo>
                  <a:pt x="182192" y="804147"/>
                </a:lnTo>
                <a:lnTo>
                  <a:pt x="220404" y="829253"/>
                </a:lnTo>
                <a:lnTo>
                  <a:pt x="261214" y="850403"/>
                </a:lnTo>
                <a:lnTo>
                  <a:pt x="304351" y="867326"/>
                </a:lnTo>
                <a:lnTo>
                  <a:pt x="349543" y="879750"/>
                </a:lnTo>
                <a:lnTo>
                  <a:pt x="396519" y="887404"/>
                </a:lnTo>
                <a:lnTo>
                  <a:pt x="445008" y="890016"/>
                </a:lnTo>
                <a:lnTo>
                  <a:pt x="493496" y="887404"/>
                </a:lnTo>
                <a:lnTo>
                  <a:pt x="540472" y="879750"/>
                </a:lnTo>
                <a:lnTo>
                  <a:pt x="585664" y="867326"/>
                </a:lnTo>
                <a:lnTo>
                  <a:pt x="628801" y="850403"/>
                </a:lnTo>
                <a:lnTo>
                  <a:pt x="669611" y="829253"/>
                </a:lnTo>
                <a:lnTo>
                  <a:pt x="707823" y="804147"/>
                </a:lnTo>
                <a:lnTo>
                  <a:pt x="743165" y="775357"/>
                </a:lnTo>
                <a:lnTo>
                  <a:pt x="775366" y="743155"/>
                </a:lnTo>
                <a:lnTo>
                  <a:pt x="804155" y="707812"/>
                </a:lnTo>
                <a:lnTo>
                  <a:pt x="829259" y="669600"/>
                </a:lnTo>
                <a:lnTo>
                  <a:pt x="850407" y="628790"/>
                </a:lnTo>
                <a:lnTo>
                  <a:pt x="867329" y="585654"/>
                </a:lnTo>
                <a:lnTo>
                  <a:pt x="879751" y="540464"/>
                </a:lnTo>
                <a:lnTo>
                  <a:pt x="887404" y="493491"/>
                </a:lnTo>
                <a:lnTo>
                  <a:pt x="890016" y="445008"/>
                </a:lnTo>
                <a:lnTo>
                  <a:pt x="887404" y="396524"/>
                </a:lnTo>
                <a:lnTo>
                  <a:pt x="879751" y="349551"/>
                </a:lnTo>
                <a:lnTo>
                  <a:pt x="867329" y="304361"/>
                </a:lnTo>
                <a:lnTo>
                  <a:pt x="850407" y="261225"/>
                </a:lnTo>
                <a:lnTo>
                  <a:pt x="829259" y="220415"/>
                </a:lnTo>
                <a:lnTo>
                  <a:pt x="804155" y="182203"/>
                </a:lnTo>
                <a:lnTo>
                  <a:pt x="775366" y="146860"/>
                </a:lnTo>
                <a:lnTo>
                  <a:pt x="743165" y="114658"/>
                </a:lnTo>
                <a:lnTo>
                  <a:pt x="707823" y="85868"/>
                </a:lnTo>
                <a:lnTo>
                  <a:pt x="669611" y="60762"/>
                </a:lnTo>
                <a:lnTo>
                  <a:pt x="628801" y="39612"/>
                </a:lnTo>
                <a:lnTo>
                  <a:pt x="585664" y="22689"/>
                </a:lnTo>
                <a:lnTo>
                  <a:pt x="540472" y="10265"/>
                </a:lnTo>
                <a:lnTo>
                  <a:pt x="493496" y="2611"/>
                </a:lnTo>
                <a:lnTo>
                  <a:pt x="445008"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20" name="bg object 20"/>
          <p:cNvSpPr/>
          <p:nvPr/>
        </p:nvSpPr>
        <p:spPr>
          <a:xfrm>
            <a:off x="186309" y="5535168"/>
            <a:ext cx="667702" cy="890269"/>
          </a:xfrm>
          <a:custGeom>
            <a:avLst/>
            <a:gdLst/>
            <a:ahLst/>
            <a:cxnLst/>
            <a:rect l="l" t="t" r="r" b="b"/>
            <a:pathLst>
              <a:path w="890269" h="890270">
                <a:moveTo>
                  <a:pt x="445008" y="0"/>
                </a:moveTo>
                <a:lnTo>
                  <a:pt x="396519" y="2611"/>
                </a:lnTo>
                <a:lnTo>
                  <a:pt x="349543" y="10264"/>
                </a:lnTo>
                <a:lnTo>
                  <a:pt x="304351" y="22686"/>
                </a:lnTo>
                <a:lnTo>
                  <a:pt x="261214" y="39608"/>
                </a:lnTo>
                <a:lnTo>
                  <a:pt x="220404" y="60756"/>
                </a:lnTo>
                <a:lnTo>
                  <a:pt x="182192" y="85860"/>
                </a:lnTo>
                <a:lnTo>
                  <a:pt x="146850" y="114649"/>
                </a:lnTo>
                <a:lnTo>
                  <a:pt x="114649" y="146850"/>
                </a:lnTo>
                <a:lnTo>
                  <a:pt x="85860" y="182192"/>
                </a:lnTo>
                <a:lnTo>
                  <a:pt x="60756" y="220404"/>
                </a:lnTo>
                <a:lnTo>
                  <a:pt x="39608" y="261214"/>
                </a:lnTo>
                <a:lnTo>
                  <a:pt x="22686" y="304351"/>
                </a:lnTo>
                <a:lnTo>
                  <a:pt x="10264" y="349543"/>
                </a:lnTo>
                <a:lnTo>
                  <a:pt x="2611" y="396519"/>
                </a:lnTo>
                <a:lnTo>
                  <a:pt x="0" y="445007"/>
                </a:lnTo>
                <a:lnTo>
                  <a:pt x="2611" y="493496"/>
                </a:lnTo>
                <a:lnTo>
                  <a:pt x="10264" y="540472"/>
                </a:lnTo>
                <a:lnTo>
                  <a:pt x="22686" y="585664"/>
                </a:lnTo>
                <a:lnTo>
                  <a:pt x="39608" y="628801"/>
                </a:lnTo>
                <a:lnTo>
                  <a:pt x="60756" y="669611"/>
                </a:lnTo>
                <a:lnTo>
                  <a:pt x="85860" y="707823"/>
                </a:lnTo>
                <a:lnTo>
                  <a:pt x="114649" y="743165"/>
                </a:lnTo>
                <a:lnTo>
                  <a:pt x="146850" y="775366"/>
                </a:lnTo>
                <a:lnTo>
                  <a:pt x="182192" y="804155"/>
                </a:lnTo>
                <a:lnTo>
                  <a:pt x="220404" y="829259"/>
                </a:lnTo>
                <a:lnTo>
                  <a:pt x="261214" y="850407"/>
                </a:lnTo>
                <a:lnTo>
                  <a:pt x="304351" y="867329"/>
                </a:lnTo>
                <a:lnTo>
                  <a:pt x="349543" y="879751"/>
                </a:lnTo>
                <a:lnTo>
                  <a:pt x="396519" y="887404"/>
                </a:lnTo>
                <a:lnTo>
                  <a:pt x="445008" y="890015"/>
                </a:lnTo>
                <a:lnTo>
                  <a:pt x="493496" y="887404"/>
                </a:lnTo>
                <a:lnTo>
                  <a:pt x="540472" y="879751"/>
                </a:lnTo>
                <a:lnTo>
                  <a:pt x="585664" y="867329"/>
                </a:lnTo>
                <a:lnTo>
                  <a:pt x="628801" y="850407"/>
                </a:lnTo>
                <a:lnTo>
                  <a:pt x="669611" y="829259"/>
                </a:lnTo>
                <a:lnTo>
                  <a:pt x="707823" y="804155"/>
                </a:lnTo>
                <a:lnTo>
                  <a:pt x="743165" y="775366"/>
                </a:lnTo>
                <a:lnTo>
                  <a:pt x="775366" y="743165"/>
                </a:lnTo>
                <a:lnTo>
                  <a:pt x="804155" y="707823"/>
                </a:lnTo>
                <a:lnTo>
                  <a:pt x="829259" y="669611"/>
                </a:lnTo>
                <a:lnTo>
                  <a:pt x="850407" y="628801"/>
                </a:lnTo>
                <a:lnTo>
                  <a:pt x="867329" y="585664"/>
                </a:lnTo>
                <a:lnTo>
                  <a:pt x="879751" y="540472"/>
                </a:lnTo>
                <a:lnTo>
                  <a:pt x="887404" y="493496"/>
                </a:lnTo>
                <a:lnTo>
                  <a:pt x="890016" y="445007"/>
                </a:lnTo>
                <a:lnTo>
                  <a:pt x="887404" y="396519"/>
                </a:lnTo>
                <a:lnTo>
                  <a:pt x="879751" y="349543"/>
                </a:lnTo>
                <a:lnTo>
                  <a:pt x="867329" y="304351"/>
                </a:lnTo>
                <a:lnTo>
                  <a:pt x="850407" y="261214"/>
                </a:lnTo>
                <a:lnTo>
                  <a:pt x="829259" y="220404"/>
                </a:lnTo>
                <a:lnTo>
                  <a:pt x="804155" y="182192"/>
                </a:lnTo>
                <a:lnTo>
                  <a:pt x="775366" y="146850"/>
                </a:lnTo>
                <a:lnTo>
                  <a:pt x="743165" y="114649"/>
                </a:lnTo>
                <a:lnTo>
                  <a:pt x="707823" y="85860"/>
                </a:lnTo>
                <a:lnTo>
                  <a:pt x="669611" y="60756"/>
                </a:lnTo>
                <a:lnTo>
                  <a:pt x="628801" y="39608"/>
                </a:lnTo>
                <a:lnTo>
                  <a:pt x="585664" y="22686"/>
                </a:lnTo>
                <a:lnTo>
                  <a:pt x="540472" y="10264"/>
                </a:lnTo>
                <a:lnTo>
                  <a:pt x="493496" y="2611"/>
                </a:lnTo>
                <a:lnTo>
                  <a:pt x="445008"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21" name="bg object 21"/>
          <p:cNvSpPr/>
          <p:nvPr/>
        </p:nvSpPr>
        <p:spPr>
          <a:xfrm>
            <a:off x="4720590" y="2118361"/>
            <a:ext cx="658654" cy="878205"/>
          </a:xfrm>
          <a:custGeom>
            <a:avLst/>
            <a:gdLst/>
            <a:ahLst/>
            <a:cxnLst/>
            <a:rect l="l" t="t" r="r" b="b"/>
            <a:pathLst>
              <a:path w="878204" h="878205">
                <a:moveTo>
                  <a:pt x="438911" y="0"/>
                </a:moveTo>
                <a:lnTo>
                  <a:pt x="391080" y="2574"/>
                </a:lnTo>
                <a:lnTo>
                  <a:pt x="344743" y="10121"/>
                </a:lnTo>
                <a:lnTo>
                  <a:pt x="300167" y="22372"/>
                </a:lnTo>
                <a:lnTo>
                  <a:pt x="257619" y="39059"/>
                </a:lnTo>
                <a:lnTo>
                  <a:pt x="217367" y="59915"/>
                </a:lnTo>
                <a:lnTo>
                  <a:pt x="179679" y="84673"/>
                </a:lnTo>
                <a:lnTo>
                  <a:pt x="144822" y="113064"/>
                </a:lnTo>
                <a:lnTo>
                  <a:pt x="113064" y="144822"/>
                </a:lnTo>
                <a:lnTo>
                  <a:pt x="84673" y="179679"/>
                </a:lnTo>
                <a:lnTo>
                  <a:pt x="59915" y="217367"/>
                </a:lnTo>
                <a:lnTo>
                  <a:pt x="39059" y="257619"/>
                </a:lnTo>
                <a:lnTo>
                  <a:pt x="22372" y="300167"/>
                </a:lnTo>
                <a:lnTo>
                  <a:pt x="10121" y="344743"/>
                </a:lnTo>
                <a:lnTo>
                  <a:pt x="2574" y="391080"/>
                </a:lnTo>
                <a:lnTo>
                  <a:pt x="0" y="438912"/>
                </a:lnTo>
                <a:lnTo>
                  <a:pt x="2574" y="486743"/>
                </a:lnTo>
                <a:lnTo>
                  <a:pt x="10121" y="533080"/>
                </a:lnTo>
                <a:lnTo>
                  <a:pt x="22372" y="577656"/>
                </a:lnTo>
                <a:lnTo>
                  <a:pt x="39059" y="620204"/>
                </a:lnTo>
                <a:lnTo>
                  <a:pt x="59915" y="660456"/>
                </a:lnTo>
                <a:lnTo>
                  <a:pt x="84673" y="698144"/>
                </a:lnTo>
                <a:lnTo>
                  <a:pt x="113064" y="733001"/>
                </a:lnTo>
                <a:lnTo>
                  <a:pt x="144822" y="764759"/>
                </a:lnTo>
                <a:lnTo>
                  <a:pt x="179679" y="793150"/>
                </a:lnTo>
                <a:lnTo>
                  <a:pt x="217367" y="817908"/>
                </a:lnTo>
                <a:lnTo>
                  <a:pt x="257619" y="838764"/>
                </a:lnTo>
                <a:lnTo>
                  <a:pt x="300167" y="855451"/>
                </a:lnTo>
                <a:lnTo>
                  <a:pt x="344743" y="867702"/>
                </a:lnTo>
                <a:lnTo>
                  <a:pt x="391080" y="875249"/>
                </a:lnTo>
                <a:lnTo>
                  <a:pt x="438911" y="877824"/>
                </a:lnTo>
                <a:lnTo>
                  <a:pt x="486743" y="875249"/>
                </a:lnTo>
                <a:lnTo>
                  <a:pt x="533080" y="867702"/>
                </a:lnTo>
                <a:lnTo>
                  <a:pt x="577656" y="855451"/>
                </a:lnTo>
                <a:lnTo>
                  <a:pt x="620204" y="838764"/>
                </a:lnTo>
                <a:lnTo>
                  <a:pt x="660456" y="817908"/>
                </a:lnTo>
                <a:lnTo>
                  <a:pt x="698144" y="793150"/>
                </a:lnTo>
                <a:lnTo>
                  <a:pt x="733001" y="764759"/>
                </a:lnTo>
                <a:lnTo>
                  <a:pt x="764759" y="733001"/>
                </a:lnTo>
                <a:lnTo>
                  <a:pt x="793150" y="698144"/>
                </a:lnTo>
                <a:lnTo>
                  <a:pt x="817908" y="660456"/>
                </a:lnTo>
                <a:lnTo>
                  <a:pt x="838764" y="620204"/>
                </a:lnTo>
                <a:lnTo>
                  <a:pt x="855451" y="577656"/>
                </a:lnTo>
                <a:lnTo>
                  <a:pt x="867702" y="533080"/>
                </a:lnTo>
                <a:lnTo>
                  <a:pt x="875249" y="486743"/>
                </a:lnTo>
                <a:lnTo>
                  <a:pt x="877824" y="438912"/>
                </a:lnTo>
                <a:lnTo>
                  <a:pt x="875249" y="391080"/>
                </a:lnTo>
                <a:lnTo>
                  <a:pt x="867702" y="344743"/>
                </a:lnTo>
                <a:lnTo>
                  <a:pt x="855451" y="300167"/>
                </a:lnTo>
                <a:lnTo>
                  <a:pt x="838764" y="257619"/>
                </a:lnTo>
                <a:lnTo>
                  <a:pt x="817908" y="217367"/>
                </a:lnTo>
                <a:lnTo>
                  <a:pt x="793150" y="179679"/>
                </a:lnTo>
                <a:lnTo>
                  <a:pt x="764759" y="144822"/>
                </a:lnTo>
                <a:lnTo>
                  <a:pt x="733001" y="113064"/>
                </a:lnTo>
                <a:lnTo>
                  <a:pt x="698144" y="84673"/>
                </a:lnTo>
                <a:lnTo>
                  <a:pt x="660456" y="59915"/>
                </a:lnTo>
                <a:lnTo>
                  <a:pt x="620204" y="39059"/>
                </a:lnTo>
                <a:lnTo>
                  <a:pt x="577656" y="22372"/>
                </a:lnTo>
                <a:lnTo>
                  <a:pt x="533080" y="10121"/>
                </a:lnTo>
                <a:lnTo>
                  <a:pt x="486743" y="2574"/>
                </a:lnTo>
                <a:lnTo>
                  <a:pt x="438911"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22" name="bg object 22"/>
          <p:cNvSpPr/>
          <p:nvPr/>
        </p:nvSpPr>
        <p:spPr>
          <a:xfrm>
            <a:off x="4717161" y="3557016"/>
            <a:ext cx="658654" cy="879475"/>
          </a:xfrm>
          <a:custGeom>
            <a:avLst/>
            <a:gdLst/>
            <a:ahLst/>
            <a:cxnLst/>
            <a:rect l="l" t="t" r="r" b="b"/>
            <a:pathLst>
              <a:path w="878204" h="879475">
                <a:moveTo>
                  <a:pt x="438911" y="0"/>
                </a:moveTo>
                <a:lnTo>
                  <a:pt x="391080" y="2579"/>
                </a:lnTo>
                <a:lnTo>
                  <a:pt x="344743" y="10141"/>
                </a:lnTo>
                <a:lnTo>
                  <a:pt x="300167" y="22414"/>
                </a:lnTo>
                <a:lnTo>
                  <a:pt x="257619" y="39133"/>
                </a:lnTo>
                <a:lnTo>
                  <a:pt x="217367" y="60028"/>
                </a:lnTo>
                <a:lnTo>
                  <a:pt x="179679" y="84831"/>
                </a:lnTo>
                <a:lnTo>
                  <a:pt x="144822" y="113275"/>
                </a:lnTo>
                <a:lnTo>
                  <a:pt x="113064" y="145090"/>
                </a:lnTo>
                <a:lnTo>
                  <a:pt x="84673" y="180008"/>
                </a:lnTo>
                <a:lnTo>
                  <a:pt x="59915" y="217762"/>
                </a:lnTo>
                <a:lnTo>
                  <a:pt x="39059" y="258083"/>
                </a:lnTo>
                <a:lnTo>
                  <a:pt x="22372" y="300703"/>
                </a:lnTo>
                <a:lnTo>
                  <a:pt x="10121" y="345353"/>
                </a:lnTo>
                <a:lnTo>
                  <a:pt x="2574" y="391766"/>
                </a:lnTo>
                <a:lnTo>
                  <a:pt x="0" y="439674"/>
                </a:lnTo>
                <a:lnTo>
                  <a:pt x="2574" y="487581"/>
                </a:lnTo>
                <a:lnTo>
                  <a:pt x="10121" y="533994"/>
                </a:lnTo>
                <a:lnTo>
                  <a:pt x="22372" y="578644"/>
                </a:lnTo>
                <a:lnTo>
                  <a:pt x="39059" y="621264"/>
                </a:lnTo>
                <a:lnTo>
                  <a:pt x="59915" y="661585"/>
                </a:lnTo>
                <a:lnTo>
                  <a:pt x="84673" y="699339"/>
                </a:lnTo>
                <a:lnTo>
                  <a:pt x="113064" y="734257"/>
                </a:lnTo>
                <a:lnTo>
                  <a:pt x="144822" y="766072"/>
                </a:lnTo>
                <a:lnTo>
                  <a:pt x="179679" y="794516"/>
                </a:lnTo>
                <a:lnTo>
                  <a:pt x="217367" y="819319"/>
                </a:lnTo>
                <a:lnTo>
                  <a:pt x="257619" y="840214"/>
                </a:lnTo>
                <a:lnTo>
                  <a:pt x="300167" y="856933"/>
                </a:lnTo>
                <a:lnTo>
                  <a:pt x="344743" y="869206"/>
                </a:lnTo>
                <a:lnTo>
                  <a:pt x="391080" y="876768"/>
                </a:lnTo>
                <a:lnTo>
                  <a:pt x="438911" y="879348"/>
                </a:lnTo>
                <a:lnTo>
                  <a:pt x="486743" y="876768"/>
                </a:lnTo>
                <a:lnTo>
                  <a:pt x="533080" y="869206"/>
                </a:lnTo>
                <a:lnTo>
                  <a:pt x="577656" y="856933"/>
                </a:lnTo>
                <a:lnTo>
                  <a:pt x="620204" y="840214"/>
                </a:lnTo>
                <a:lnTo>
                  <a:pt x="660456" y="819319"/>
                </a:lnTo>
                <a:lnTo>
                  <a:pt x="698144" y="794516"/>
                </a:lnTo>
                <a:lnTo>
                  <a:pt x="733001" y="766072"/>
                </a:lnTo>
                <a:lnTo>
                  <a:pt x="764759" y="734257"/>
                </a:lnTo>
                <a:lnTo>
                  <a:pt x="793150" y="699339"/>
                </a:lnTo>
                <a:lnTo>
                  <a:pt x="817908" y="661585"/>
                </a:lnTo>
                <a:lnTo>
                  <a:pt x="838764" y="621264"/>
                </a:lnTo>
                <a:lnTo>
                  <a:pt x="855451" y="578644"/>
                </a:lnTo>
                <a:lnTo>
                  <a:pt x="867702" y="533994"/>
                </a:lnTo>
                <a:lnTo>
                  <a:pt x="875249" y="487581"/>
                </a:lnTo>
                <a:lnTo>
                  <a:pt x="877824" y="439674"/>
                </a:lnTo>
                <a:lnTo>
                  <a:pt x="875249" y="391766"/>
                </a:lnTo>
                <a:lnTo>
                  <a:pt x="867702" y="345353"/>
                </a:lnTo>
                <a:lnTo>
                  <a:pt x="855451" y="300703"/>
                </a:lnTo>
                <a:lnTo>
                  <a:pt x="838764" y="258083"/>
                </a:lnTo>
                <a:lnTo>
                  <a:pt x="817908" y="217762"/>
                </a:lnTo>
                <a:lnTo>
                  <a:pt x="793150" y="180008"/>
                </a:lnTo>
                <a:lnTo>
                  <a:pt x="764759" y="145090"/>
                </a:lnTo>
                <a:lnTo>
                  <a:pt x="733001" y="113275"/>
                </a:lnTo>
                <a:lnTo>
                  <a:pt x="698144" y="84831"/>
                </a:lnTo>
                <a:lnTo>
                  <a:pt x="660456" y="60028"/>
                </a:lnTo>
                <a:lnTo>
                  <a:pt x="620204" y="39133"/>
                </a:lnTo>
                <a:lnTo>
                  <a:pt x="577656" y="22414"/>
                </a:lnTo>
                <a:lnTo>
                  <a:pt x="533080" y="10141"/>
                </a:lnTo>
                <a:lnTo>
                  <a:pt x="486743" y="2579"/>
                </a:lnTo>
                <a:lnTo>
                  <a:pt x="438911"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23" name="bg object 23"/>
          <p:cNvSpPr/>
          <p:nvPr/>
        </p:nvSpPr>
        <p:spPr>
          <a:xfrm>
            <a:off x="4717161" y="4786885"/>
            <a:ext cx="658654" cy="878205"/>
          </a:xfrm>
          <a:custGeom>
            <a:avLst/>
            <a:gdLst/>
            <a:ahLst/>
            <a:cxnLst/>
            <a:rect l="l" t="t" r="r" b="b"/>
            <a:pathLst>
              <a:path w="878204" h="878204">
                <a:moveTo>
                  <a:pt x="438911" y="0"/>
                </a:moveTo>
                <a:lnTo>
                  <a:pt x="391080" y="2574"/>
                </a:lnTo>
                <a:lnTo>
                  <a:pt x="344743" y="10121"/>
                </a:lnTo>
                <a:lnTo>
                  <a:pt x="300167" y="22372"/>
                </a:lnTo>
                <a:lnTo>
                  <a:pt x="257619" y="39059"/>
                </a:lnTo>
                <a:lnTo>
                  <a:pt x="217367" y="59915"/>
                </a:lnTo>
                <a:lnTo>
                  <a:pt x="179679" y="84673"/>
                </a:lnTo>
                <a:lnTo>
                  <a:pt x="144822" y="113064"/>
                </a:lnTo>
                <a:lnTo>
                  <a:pt x="113064" y="144822"/>
                </a:lnTo>
                <a:lnTo>
                  <a:pt x="84673" y="179679"/>
                </a:lnTo>
                <a:lnTo>
                  <a:pt x="59915" y="217367"/>
                </a:lnTo>
                <a:lnTo>
                  <a:pt x="39059" y="257619"/>
                </a:lnTo>
                <a:lnTo>
                  <a:pt x="22372" y="300167"/>
                </a:lnTo>
                <a:lnTo>
                  <a:pt x="10121" y="344743"/>
                </a:lnTo>
                <a:lnTo>
                  <a:pt x="2574" y="391080"/>
                </a:lnTo>
                <a:lnTo>
                  <a:pt x="0" y="438912"/>
                </a:lnTo>
                <a:lnTo>
                  <a:pt x="2574" y="486743"/>
                </a:lnTo>
                <a:lnTo>
                  <a:pt x="10121" y="533080"/>
                </a:lnTo>
                <a:lnTo>
                  <a:pt x="22372" y="577656"/>
                </a:lnTo>
                <a:lnTo>
                  <a:pt x="39059" y="620204"/>
                </a:lnTo>
                <a:lnTo>
                  <a:pt x="59915" y="660456"/>
                </a:lnTo>
                <a:lnTo>
                  <a:pt x="84673" y="698144"/>
                </a:lnTo>
                <a:lnTo>
                  <a:pt x="113064" y="733001"/>
                </a:lnTo>
                <a:lnTo>
                  <a:pt x="144822" y="764759"/>
                </a:lnTo>
                <a:lnTo>
                  <a:pt x="179679" y="793150"/>
                </a:lnTo>
                <a:lnTo>
                  <a:pt x="217367" y="817908"/>
                </a:lnTo>
                <a:lnTo>
                  <a:pt x="257619" y="838764"/>
                </a:lnTo>
                <a:lnTo>
                  <a:pt x="300167" y="855451"/>
                </a:lnTo>
                <a:lnTo>
                  <a:pt x="344743" y="867702"/>
                </a:lnTo>
                <a:lnTo>
                  <a:pt x="391080" y="875249"/>
                </a:lnTo>
                <a:lnTo>
                  <a:pt x="438911" y="877824"/>
                </a:lnTo>
                <a:lnTo>
                  <a:pt x="486743" y="875249"/>
                </a:lnTo>
                <a:lnTo>
                  <a:pt x="533080" y="867702"/>
                </a:lnTo>
                <a:lnTo>
                  <a:pt x="577656" y="855451"/>
                </a:lnTo>
                <a:lnTo>
                  <a:pt x="620204" y="838764"/>
                </a:lnTo>
                <a:lnTo>
                  <a:pt x="660456" y="817908"/>
                </a:lnTo>
                <a:lnTo>
                  <a:pt x="698144" y="793150"/>
                </a:lnTo>
                <a:lnTo>
                  <a:pt x="733001" y="764759"/>
                </a:lnTo>
                <a:lnTo>
                  <a:pt x="764759" y="733001"/>
                </a:lnTo>
                <a:lnTo>
                  <a:pt x="793150" y="698144"/>
                </a:lnTo>
                <a:lnTo>
                  <a:pt x="817908" y="660456"/>
                </a:lnTo>
                <a:lnTo>
                  <a:pt x="838764" y="620204"/>
                </a:lnTo>
                <a:lnTo>
                  <a:pt x="855451" y="577656"/>
                </a:lnTo>
                <a:lnTo>
                  <a:pt x="867702" y="533080"/>
                </a:lnTo>
                <a:lnTo>
                  <a:pt x="875249" y="486743"/>
                </a:lnTo>
                <a:lnTo>
                  <a:pt x="877824" y="438912"/>
                </a:lnTo>
                <a:lnTo>
                  <a:pt x="875249" y="391080"/>
                </a:lnTo>
                <a:lnTo>
                  <a:pt x="867702" y="344743"/>
                </a:lnTo>
                <a:lnTo>
                  <a:pt x="855451" y="300167"/>
                </a:lnTo>
                <a:lnTo>
                  <a:pt x="838764" y="257619"/>
                </a:lnTo>
                <a:lnTo>
                  <a:pt x="817908" y="217367"/>
                </a:lnTo>
                <a:lnTo>
                  <a:pt x="793150" y="179679"/>
                </a:lnTo>
                <a:lnTo>
                  <a:pt x="764759" y="144822"/>
                </a:lnTo>
                <a:lnTo>
                  <a:pt x="733001" y="113064"/>
                </a:lnTo>
                <a:lnTo>
                  <a:pt x="698144" y="84673"/>
                </a:lnTo>
                <a:lnTo>
                  <a:pt x="660456" y="59915"/>
                </a:lnTo>
                <a:lnTo>
                  <a:pt x="620204" y="39059"/>
                </a:lnTo>
                <a:lnTo>
                  <a:pt x="577656" y="22372"/>
                </a:lnTo>
                <a:lnTo>
                  <a:pt x="533080" y="10121"/>
                </a:lnTo>
                <a:lnTo>
                  <a:pt x="486743" y="2574"/>
                </a:lnTo>
                <a:lnTo>
                  <a:pt x="438911"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pic>
        <p:nvPicPr>
          <p:cNvPr id="24" name="bg object 24"/>
          <p:cNvPicPr/>
          <p:nvPr/>
        </p:nvPicPr>
        <p:blipFill>
          <a:blip r:embed="rId3" cstate="print"/>
          <a:stretch>
            <a:fillRect/>
          </a:stretch>
        </p:blipFill>
        <p:spPr>
          <a:xfrm>
            <a:off x="8316760" y="5691005"/>
            <a:ext cx="637209" cy="849612"/>
          </a:xfrm>
          <a:prstGeom prst="rect">
            <a:avLst/>
          </a:prstGeom>
        </p:spPr>
      </p:pic>
      <p:pic>
        <p:nvPicPr>
          <p:cNvPr id="25" name="bg object 25"/>
          <p:cNvPicPr/>
          <p:nvPr/>
        </p:nvPicPr>
        <p:blipFill>
          <a:blip r:embed="rId4" cstate="print"/>
          <a:stretch>
            <a:fillRect/>
          </a:stretch>
        </p:blipFill>
        <p:spPr>
          <a:xfrm>
            <a:off x="4797171" y="4904232"/>
            <a:ext cx="498348" cy="580644"/>
          </a:xfrm>
          <a:prstGeom prst="rect">
            <a:avLst/>
          </a:prstGeom>
        </p:spPr>
      </p:pic>
      <p:pic>
        <p:nvPicPr>
          <p:cNvPr id="26" name="bg object 26"/>
          <p:cNvPicPr/>
          <p:nvPr/>
        </p:nvPicPr>
        <p:blipFill>
          <a:blip r:embed="rId5" cstate="print"/>
          <a:stretch>
            <a:fillRect/>
          </a:stretch>
        </p:blipFill>
        <p:spPr>
          <a:xfrm>
            <a:off x="4789169" y="3593591"/>
            <a:ext cx="510921" cy="745236"/>
          </a:xfrm>
          <a:prstGeom prst="rect">
            <a:avLst/>
          </a:prstGeom>
        </p:spPr>
      </p:pic>
      <p:sp>
        <p:nvSpPr>
          <p:cNvPr id="2" name="Holder 2"/>
          <p:cNvSpPr>
            <a:spLocks noGrp="1"/>
          </p:cNvSpPr>
          <p:nvPr>
            <p:ph type="title"/>
          </p:nvPr>
        </p:nvSpPr>
        <p:spPr>
          <a:xfrm>
            <a:off x="1225105" y="354025"/>
            <a:ext cx="7024211" cy="415498"/>
          </a:xfrm>
        </p:spPr>
        <p:txBody>
          <a:bodyPr lIns="0" tIns="0" rIns="0" bIns="0"/>
          <a:lstStyle>
            <a:lvl1pPr>
              <a:defRPr sz="2700" b="1" i="0">
                <a:solidFill>
                  <a:srgbClr val="003E71"/>
                </a:solidFill>
                <a:latin typeface="Source Sans 3"/>
                <a:cs typeface="Source Sans 3"/>
              </a:defRPr>
            </a:lvl1pPr>
          </a:lstStyle>
          <a:p>
            <a:endParaRPr/>
          </a:p>
        </p:txBody>
      </p:sp>
      <p:sp>
        <p:nvSpPr>
          <p:cNvPr id="3" name="Holder 3"/>
          <p:cNvSpPr>
            <a:spLocks noGrp="1"/>
          </p:cNvSpPr>
          <p:nvPr>
            <p:ph sz="half" idx="2"/>
          </p:nvPr>
        </p:nvSpPr>
        <p:spPr>
          <a:xfrm>
            <a:off x="1049560" y="1865809"/>
            <a:ext cx="3442811" cy="196208"/>
          </a:xfrm>
          <a:prstGeom prst="rect">
            <a:avLst/>
          </a:prstGeom>
        </p:spPr>
        <p:txBody>
          <a:bodyPr wrap="square" lIns="0" tIns="0" rIns="0" bIns="0">
            <a:spAutoFit/>
          </a:bodyPr>
          <a:lstStyle>
            <a:lvl1pPr>
              <a:defRPr sz="1275" b="1" i="0">
                <a:solidFill>
                  <a:srgbClr val="0D0D0D"/>
                </a:solidFill>
                <a:latin typeface="Source Sans 3"/>
                <a:cs typeface="Source Sans 3"/>
              </a:defRPr>
            </a:lvl1pPr>
          </a:lstStyle>
          <a:p>
            <a:endParaRPr/>
          </a:p>
        </p:txBody>
      </p:sp>
      <p:sp>
        <p:nvSpPr>
          <p:cNvPr id="4" name="Holder 4"/>
          <p:cNvSpPr>
            <a:spLocks noGrp="1"/>
          </p:cNvSpPr>
          <p:nvPr>
            <p:ph sz="half" idx="3"/>
          </p:nvPr>
        </p:nvSpPr>
        <p:spPr>
          <a:xfrm>
            <a:off x="5519357" y="1861263"/>
            <a:ext cx="3417094" cy="196208"/>
          </a:xfrm>
          <a:prstGeom prst="rect">
            <a:avLst/>
          </a:prstGeom>
        </p:spPr>
        <p:txBody>
          <a:bodyPr wrap="square" lIns="0" tIns="0" rIns="0" bIns="0">
            <a:spAutoFit/>
          </a:bodyPr>
          <a:lstStyle>
            <a:lvl1pPr>
              <a:defRPr sz="1275" b="0" i="0">
                <a:solidFill>
                  <a:srgbClr val="0D0D0D"/>
                </a:solidFill>
                <a:latin typeface="Source Sans 3"/>
                <a:cs typeface="Source Sans 3"/>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en-US" sz="1350" kern="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kern="0" smtClean="0">
                <a:solidFill>
                  <a:prstClr val="black">
                    <a:tint val="75000"/>
                  </a:prstClr>
                </a:solidFill>
              </a:rPr>
              <a:pPr defTabSz="685800"/>
              <a:t>6/16/2023</a:t>
            </a:fld>
            <a:endParaRPr lang="en-US" sz="1350" kern="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en-US" sz="1350" kern="0" smtClean="0">
                <a:solidFill>
                  <a:prstClr val="black">
                    <a:tint val="75000"/>
                  </a:prstClr>
                </a:solidFill>
              </a:rPr>
              <a:pPr defTabSz="685800"/>
              <a:t>‹#›</a:t>
            </a:fld>
            <a:endParaRPr lang="en-US" sz="1350" kern="0">
              <a:solidFill>
                <a:prstClr val="black">
                  <a:tint val="75000"/>
                </a:prstClr>
              </a:solidFill>
            </a:endParaRPr>
          </a:p>
        </p:txBody>
      </p:sp>
    </p:spTree>
    <p:extLst>
      <p:ext uri="{BB962C8B-B14F-4D97-AF65-F5344CB8AC3E}">
        <p14:creationId xmlns:p14="http://schemas.microsoft.com/office/powerpoint/2010/main" val="754182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1"/>
            <a:ext cx="9143999" cy="6857997"/>
          </a:xfrm>
          <a:prstGeom prst="rect">
            <a:avLst/>
          </a:prstGeom>
        </p:spPr>
      </p:pic>
      <p:sp>
        <p:nvSpPr>
          <p:cNvPr id="2" name="Holder 2"/>
          <p:cNvSpPr>
            <a:spLocks noGrp="1"/>
          </p:cNvSpPr>
          <p:nvPr>
            <p:ph type="title"/>
          </p:nvPr>
        </p:nvSpPr>
        <p:spPr>
          <a:xfrm>
            <a:off x="1225105" y="354025"/>
            <a:ext cx="7024211" cy="415498"/>
          </a:xfrm>
        </p:spPr>
        <p:txBody>
          <a:bodyPr lIns="0" tIns="0" rIns="0" bIns="0"/>
          <a:lstStyle>
            <a:lvl1pPr>
              <a:defRPr sz="2700" b="1" i="0">
                <a:solidFill>
                  <a:srgbClr val="003E71"/>
                </a:solidFill>
                <a:latin typeface="Source Sans 3"/>
                <a:cs typeface="Source Sans 3"/>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en-US" sz="1350" kern="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kern="0" smtClean="0">
                <a:solidFill>
                  <a:prstClr val="black">
                    <a:tint val="75000"/>
                  </a:prstClr>
                </a:solidFill>
              </a:rPr>
              <a:pPr defTabSz="685800"/>
              <a:t>6/16/2023</a:t>
            </a:fld>
            <a:endParaRPr lang="en-US" sz="1350" kern="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en-US" sz="1350" kern="0" smtClean="0">
                <a:solidFill>
                  <a:prstClr val="black">
                    <a:tint val="75000"/>
                  </a:prstClr>
                </a:solidFill>
              </a:rPr>
              <a:pPr defTabSz="685800"/>
              <a:t>‹#›</a:t>
            </a:fld>
            <a:endParaRPr lang="en-US" sz="1350" kern="0">
              <a:solidFill>
                <a:prstClr val="black">
                  <a:tint val="75000"/>
                </a:prstClr>
              </a:solidFill>
            </a:endParaRPr>
          </a:p>
        </p:txBody>
      </p:sp>
    </p:spTree>
    <p:extLst>
      <p:ext uri="{BB962C8B-B14F-4D97-AF65-F5344CB8AC3E}">
        <p14:creationId xmlns:p14="http://schemas.microsoft.com/office/powerpoint/2010/main" val="1596615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0"/>
            <a:ext cx="9143999" cy="1667086"/>
          </a:xfrm>
          <a:prstGeom prst="rect">
            <a:avLst/>
          </a:prstGeom>
        </p:spPr>
      </p:pic>
      <p:sp>
        <p:nvSpPr>
          <p:cNvPr id="17" name="bg object 17"/>
          <p:cNvSpPr/>
          <p:nvPr/>
        </p:nvSpPr>
        <p:spPr>
          <a:xfrm>
            <a:off x="0" y="5839967"/>
            <a:ext cx="9144000" cy="585470"/>
          </a:xfrm>
          <a:custGeom>
            <a:avLst/>
            <a:gdLst/>
            <a:ahLst/>
            <a:cxnLst/>
            <a:rect l="l" t="t" r="r" b="b"/>
            <a:pathLst>
              <a:path w="12192000" h="585470">
                <a:moveTo>
                  <a:pt x="0" y="0"/>
                </a:moveTo>
                <a:lnTo>
                  <a:pt x="0" y="585215"/>
                </a:lnTo>
                <a:lnTo>
                  <a:pt x="12191999" y="585215"/>
                </a:lnTo>
                <a:lnTo>
                  <a:pt x="12191999" y="0"/>
                </a:lnTo>
                <a:lnTo>
                  <a:pt x="0" y="0"/>
                </a:lnTo>
                <a:close/>
              </a:path>
            </a:pathLst>
          </a:custGeom>
          <a:solidFill>
            <a:srgbClr val="003E71"/>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en-US" sz="1350" kern="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kern="0" smtClean="0">
                <a:solidFill>
                  <a:prstClr val="black">
                    <a:tint val="75000"/>
                  </a:prstClr>
                </a:solidFill>
              </a:rPr>
              <a:pPr defTabSz="685800"/>
              <a:t>6/16/2023</a:t>
            </a:fld>
            <a:endParaRPr lang="en-US" sz="1350" kern="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en-US" sz="1350" kern="0" smtClean="0">
                <a:solidFill>
                  <a:prstClr val="black">
                    <a:tint val="75000"/>
                  </a:prstClr>
                </a:solidFill>
              </a:rPr>
              <a:pPr defTabSz="685800"/>
              <a:t>‹#›</a:t>
            </a:fld>
            <a:endParaRPr lang="en-US" sz="1350" kern="0">
              <a:solidFill>
                <a:prstClr val="black">
                  <a:tint val="75000"/>
                </a:prstClr>
              </a:solidFill>
            </a:endParaRPr>
          </a:p>
        </p:txBody>
      </p:sp>
    </p:spTree>
    <p:extLst>
      <p:ext uri="{BB962C8B-B14F-4D97-AF65-F5344CB8AC3E}">
        <p14:creationId xmlns:p14="http://schemas.microsoft.com/office/powerpoint/2010/main" val="2977269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15498"/>
          </a:xfrm>
          <a:prstGeom prst="rect">
            <a:avLst/>
          </a:prstGeom>
        </p:spPr>
        <p:txBody>
          <a:bodyPr wrap="square" lIns="0" tIns="0" rIns="0" bIns="0">
            <a:spAutoFit/>
          </a:bodyPr>
          <a:lstStyle>
            <a:lvl1pPr>
              <a:defRPr sz="2700" b="1" i="0">
                <a:solidFill>
                  <a:srgbClr val="003E71"/>
                </a:solidFill>
                <a:latin typeface="Source Sans 3"/>
                <a:cs typeface="Source Sans 3"/>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en-US" sz="1350" kern="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kern="0" smtClean="0">
                <a:solidFill>
                  <a:prstClr val="black">
                    <a:tint val="75000"/>
                  </a:prstClr>
                </a:solidFill>
              </a:rPr>
              <a:pPr defTabSz="685800"/>
              <a:t>6/16/2023</a:t>
            </a:fld>
            <a:endParaRPr lang="en-US" sz="1350" ker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en-US" sz="1350" kern="0" smtClean="0">
                <a:solidFill>
                  <a:prstClr val="black">
                    <a:tint val="75000"/>
                  </a:prstClr>
                </a:solidFill>
              </a:rPr>
              <a:pPr defTabSz="685800"/>
              <a:t>‹#›</a:t>
            </a:fld>
            <a:endParaRPr lang="en-US" sz="1350" kern="0">
              <a:solidFill>
                <a:prstClr val="black">
                  <a:tint val="75000"/>
                </a:prstClr>
              </a:solidFill>
            </a:endParaRPr>
          </a:p>
        </p:txBody>
      </p:sp>
    </p:spTree>
    <p:extLst>
      <p:ext uri="{BB962C8B-B14F-4D97-AF65-F5344CB8AC3E}">
        <p14:creationId xmlns:p14="http://schemas.microsoft.com/office/powerpoint/2010/main" val="712414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225105" y="354025"/>
            <a:ext cx="7024211" cy="415498"/>
          </a:xfrm>
        </p:spPr>
        <p:txBody>
          <a:bodyPr lIns="0" tIns="0" rIns="0" bIns="0"/>
          <a:lstStyle>
            <a:lvl1pPr>
              <a:defRPr sz="2700" b="1" i="0">
                <a:solidFill>
                  <a:srgbClr val="003E71"/>
                </a:solidFill>
                <a:latin typeface="Source Sans 3"/>
                <a:cs typeface="Source Sans 3"/>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en-US" sz="1350" kern="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kern="0" smtClean="0">
                <a:solidFill>
                  <a:prstClr val="black">
                    <a:tint val="75000"/>
                  </a:prstClr>
                </a:solidFill>
              </a:rPr>
              <a:pPr defTabSz="685800"/>
              <a:t>6/16/2023</a:t>
            </a:fld>
            <a:endParaRPr lang="en-US" sz="1350" ker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en-US" sz="1350" kern="0" smtClean="0">
                <a:solidFill>
                  <a:prstClr val="black">
                    <a:tint val="75000"/>
                  </a:prstClr>
                </a:solidFill>
              </a:rPr>
              <a:pPr defTabSz="685800"/>
              <a:t>‹#›</a:t>
            </a:fld>
            <a:endParaRPr lang="en-US" sz="1350" kern="0">
              <a:solidFill>
                <a:prstClr val="black">
                  <a:tint val="75000"/>
                </a:prstClr>
              </a:solidFill>
            </a:endParaRPr>
          </a:p>
        </p:txBody>
      </p:sp>
    </p:spTree>
    <p:extLst>
      <p:ext uri="{BB962C8B-B14F-4D97-AF65-F5344CB8AC3E}">
        <p14:creationId xmlns:p14="http://schemas.microsoft.com/office/powerpoint/2010/main" val="2854720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0"/>
            <a:ext cx="9143999" cy="1667458"/>
          </a:xfrm>
          <a:prstGeom prst="rect">
            <a:avLst/>
          </a:prstGeom>
        </p:spPr>
      </p:pic>
      <p:sp>
        <p:nvSpPr>
          <p:cNvPr id="17" name="bg object 17"/>
          <p:cNvSpPr/>
          <p:nvPr/>
        </p:nvSpPr>
        <p:spPr>
          <a:xfrm>
            <a:off x="195453" y="2022349"/>
            <a:ext cx="668655" cy="890269"/>
          </a:xfrm>
          <a:custGeom>
            <a:avLst/>
            <a:gdLst/>
            <a:ahLst/>
            <a:cxnLst/>
            <a:rect l="l" t="t" r="r" b="b"/>
            <a:pathLst>
              <a:path w="891540" h="890269">
                <a:moveTo>
                  <a:pt x="445769" y="0"/>
                </a:moveTo>
                <a:lnTo>
                  <a:pt x="397198" y="2611"/>
                </a:lnTo>
                <a:lnTo>
                  <a:pt x="350142" y="10265"/>
                </a:lnTo>
                <a:lnTo>
                  <a:pt x="304873" y="22689"/>
                </a:lnTo>
                <a:lnTo>
                  <a:pt x="261662" y="39612"/>
                </a:lnTo>
                <a:lnTo>
                  <a:pt x="220782" y="60762"/>
                </a:lnTo>
                <a:lnTo>
                  <a:pt x="182505" y="85868"/>
                </a:lnTo>
                <a:lnTo>
                  <a:pt x="147102" y="114658"/>
                </a:lnTo>
                <a:lnTo>
                  <a:pt x="114846" y="146860"/>
                </a:lnTo>
                <a:lnTo>
                  <a:pt x="86008" y="182203"/>
                </a:lnTo>
                <a:lnTo>
                  <a:pt x="60861" y="220415"/>
                </a:lnTo>
                <a:lnTo>
                  <a:pt x="39676" y="261225"/>
                </a:lnTo>
                <a:lnTo>
                  <a:pt x="22725" y="304361"/>
                </a:lnTo>
                <a:lnTo>
                  <a:pt x="10281" y="349551"/>
                </a:lnTo>
                <a:lnTo>
                  <a:pt x="2615" y="396524"/>
                </a:lnTo>
                <a:lnTo>
                  <a:pt x="0" y="445007"/>
                </a:lnTo>
                <a:lnTo>
                  <a:pt x="2615" y="493491"/>
                </a:lnTo>
                <a:lnTo>
                  <a:pt x="10281" y="540464"/>
                </a:lnTo>
                <a:lnTo>
                  <a:pt x="22725" y="585654"/>
                </a:lnTo>
                <a:lnTo>
                  <a:pt x="39676" y="628790"/>
                </a:lnTo>
                <a:lnTo>
                  <a:pt x="60861" y="669600"/>
                </a:lnTo>
                <a:lnTo>
                  <a:pt x="86008" y="707812"/>
                </a:lnTo>
                <a:lnTo>
                  <a:pt x="114846" y="743155"/>
                </a:lnTo>
                <a:lnTo>
                  <a:pt x="147102" y="775357"/>
                </a:lnTo>
                <a:lnTo>
                  <a:pt x="182505" y="804147"/>
                </a:lnTo>
                <a:lnTo>
                  <a:pt x="220782" y="829253"/>
                </a:lnTo>
                <a:lnTo>
                  <a:pt x="261662" y="850403"/>
                </a:lnTo>
                <a:lnTo>
                  <a:pt x="304873" y="867326"/>
                </a:lnTo>
                <a:lnTo>
                  <a:pt x="350142" y="879750"/>
                </a:lnTo>
                <a:lnTo>
                  <a:pt x="397198" y="887404"/>
                </a:lnTo>
                <a:lnTo>
                  <a:pt x="445769" y="890015"/>
                </a:lnTo>
                <a:lnTo>
                  <a:pt x="494341" y="887404"/>
                </a:lnTo>
                <a:lnTo>
                  <a:pt x="541397" y="879750"/>
                </a:lnTo>
                <a:lnTo>
                  <a:pt x="586666" y="867326"/>
                </a:lnTo>
                <a:lnTo>
                  <a:pt x="629877" y="850403"/>
                </a:lnTo>
                <a:lnTo>
                  <a:pt x="670757" y="829253"/>
                </a:lnTo>
                <a:lnTo>
                  <a:pt x="709034" y="804147"/>
                </a:lnTo>
                <a:lnTo>
                  <a:pt x="744437" y="775357"/>
                </a:lnTo>
                <a:lnTo>
                  <a:pt x="776693" y="743155"/>
                </a:lnTo>
                <a:lnTo>
                  <a:pt x="805531" y="707812"/>
                </a:lnTo>
                <a:lnTo>
                  <a:pt x="830678" y="669600"/>
                </a:lnTo>
                <a:lnTo>
                  <a:pt x="851863" y="628790"/>
                </a:lnTo>
                <a:lnTo>
                  <a:pt x="868814" y="585654"/>
                </a:lnTo>
                <a:lnTo>
                  <a:pt x="881258" y="540464"/>
                </a:lnTo>
                <a:lnTo>
                  <a:pt x="888924" y="493491"/>
                </a:lnTo>
                <a:lnTo>
                  <a:pt x="891540" y="445007"/>
                </a:lnTo>
                <a:lnTo>
                  <a:pt x="888924" y="396524"/>
                </a:lnTo>
                <a:lnTo>
                  <a:pt x="881258" y="349551"/>
                </a:lnTo>
                <a:lnTo>
                  <a:pt x="868814" y="304361"/>
                </a:lnTo>
                <a:lnTo>
                  <a:pt x="851863" y="261225"/>
                </a:lnTo>
                <a:lnTo>
                  <a:pt x="830678" y="220415"/>
                </a:lnTo>
                <a:lnTo>
                  <a:pt x="805531" y="182203"/>
                </a:lnTo>
                <a:lnTo>
                  <a:pt x="776693" y="146860"/>
                </a:lnTo>
                <a:lnTo>
                  <a:pt x="744437" y="114658"/>
                </a:lnTo>
                <a:lnTo>
                  <a:pt x="709034" y="85868"/>
                </a:lnTo>
                <a:lnTo>
                  <a:pt x="670757" y="60762"/>
                </a:lnTo>
                <a:lnTo>
                  <a:pt x="629877" y="39612"/>
                </a:lnTo>
                <a:lnTo>
                  <a:pt x="586666" y="22689"/>
                </a:lnTo>
                <a:lnTo>
                  <a:pt x="541397" y="10265"/>
                </a:lnTo>
                <a:lnTo>
                  <a:pt x="494341" y="2611"/>
                </a:lnTo>
                <a:lnTo>
                  <a:pt x="445769"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18" name="bg object 18"/>
          <p:cNvSpPr/>
          <p:nvPr/>
        </p:nvSpPr>
        <p:spPr>
          <a:xfrm>
            <a:off x="186309" y="3153156"/>
            <a:ext cx="667702" cy="890269"/>
          </a:xfrm>
          <a:custGeom>
            <a:avLst/>
            <a:gdLst/>
            <a:ahLst/>
            <a:cxnLst/>
            <a:rect l="l" t="t" r="r" b="b"/>
            <a:pathLst>
              <a:path w="890269" h="890270">
                <a:moveTo>
                  <a:pt x="445008" y="0"/>
                </a:moveTo>
                <a:lnTo>
                  <a:pt x="396519" y="2611"/>
                </a:lnTo>
                <a:lnTo>
                  <a:pt x="349543" y="10265"/>
                </a:lnTo>
                <a:lnTo>
                  <a:pt x="304351" y="22689"/>
                </a:lnTo>
                <a:lnTo>
                  <a:pt x="261214" y="39612"/>
                </a:lnTo>
                <a:lnTo>
                  <a:pt x="220404" y="60762"/>
                </a:lnTo>
                <a:lnTo>
                  <a:pt x="182192" y="85868"/>
                </a:lnTo>
                <a:lnTo>
                  <a:pt x="146850" y="114658"/>
                </a:lnTo>
                <a:lnTo>
                  <a:pt x="114649" y="146860"/>
                </a:lnTo>
                <a:lnTo>
                  <a:pt x="85860" y="182203"/>
                </a:lnTo>
                <a:lnTo>
                  <a:pt x="60756" y="220415"/>
                </a:lnTo>
                <a:lnTo>
                  <a:pt x="39608" y="261225"/>
                </a:lnTo>
                <a:lnTo>
                  <a:pt x="22686" y="304361"/>
                </a:lnTo>
                <a:lnTo>
                  <a:pt x="10264" y="349551"/>
                </a:lnTo>
                <a:lnTo>
                  <a:pt x="2611" y="396524"/>
                </a:lnTo>
                <a:lnTo>
                  <a:pt x="0" y="445008"/>
                </a:lnTo>
                <a:lnTo>
                  <a:pt x="2611" y="493491"/>
                </a:lnTo>
                <a:lnTo>
                  <a:pt x="10264" y="540464"/>
                </a:lnTo>
                <a:lnTo>
                  <a:pt x="22686" y="585654"/>
                </a:lnTo>
                <a:lnTo>
                  <a:pt x="39608" y="628790"/>
                </a:lnTo>
                <a:lnTo>
                  <a:pt x="60756" y="669600"/>
                </a:lnTo>
                <a:lnTo>
                  <a:pt x="85860" y="707812"/>
                </a:lnTo>
                <a:lnTo>
                  <a:pt x="114649" y="743155"/>
                </a:lnTo>
                <a:lnTo>
                  <a:pt x="146850" y="775357"/>
                </a:lnTo>
                <a:lnTo>
                  <a:pt x="182192" y="804147"/>
                </a:lnTo>
                <a:lnTo>
                  <a:pt x="220404" y="829253"/>
                </a:lnTo>
                <a:lnTo>
                  <a:pt x="261214" y="850403"/>
                </a:lnTo>
                <a:lnTo>
                  <a:pt x="304351" y="867326"/>
                </a:lnTo>
                <a:lnTo>
                  <a:pt x="349543" y="879750"/>
                </a:lnTo>
                <a:lnTo>
                  <a:pt x="396519" y="887404"/>
                </a:lnTo>
                <a:lnTo>
                  <a:pt x="445008" y="890016"/>
                </a:lnTo>
                <a:lnTo>
                  <a:pt x="493496" y="887404"/>
                </a:lnTo>
                <a:lnTo>
                  <a:pt x="540472" y="879750"/>
                </a:lnTo>
                <a:lnTo>
                  <a:pt x="585664" y="867326"/>
                </a:lnTo>
                <a:lnTo>
                  <a:pt x="628801" y="850403"/>
                </a:lnTo>
                <a:lnTo>
                  <a:pt x="669611" y="829253"/>
                </a:lnTo>
                <a:lnTo>
                  <a:pt x="707823" y="804147"/>
                </a:lnTo>
                <a:lnTo>
                  <a:pt x="743165" y="775357"/>
                </a:lnTo>
                <a:lnTo>
                  <a:pt x="775366" y="743155"/>
                </a:lnTo>
                <a:lnTo>
                  <a:pt x="804155" y="707812"/>
                </a:lnTo>
                <a:lnTo>
                  <a:pt x="829259" y="669600"/>
                </a:lnTo>
                <a:lnTo>
                  <a:pt x="850407" y="628790"/>
                </a:lnTo>
                <a:lnTo>
                  <a:pt x="867329" y="585654"/>
                </a:lnTo>
                <a:lnTo>
                  <a:pt x="879751" y="540464"/>
                </a:lnTo>
                <a:lnTo>
                  <a:pt x="887404" y="493491"/>
                </a:lnTo>
                <a:lnTo>
                  <a:pt x="890016" y="445008"/>
                </a:lnTo>
                <a:lnTo>
                  <a:pt x="887404" y="396524"/>
                </a:lnTo>
                <a:lnTo>
                  <a:pt x="879751" y="349551"/>
                </a:lnTo>
                <a:lnTo>
                  <a:pt x="867329" y="304361"/>
                </a:lnTo>
                <a:lnTo>
                  <a:pt x="850407" y="261225"/>
                </a:lnTo>
                <a:lnTo>
                  <a:pt x="829259" y="220415"/>
                </a:lnTo>
                <a:lnTo>
                  <a:pt x="804155" y="182203"/>
                </a:lnTo>
                <a:lnTo>
                  <a:pt x="775366" y="146860"/>
                </a:lnTo>
                <a:lnTo>
                  <a:pt x="743165" y="114658"/>
                </a:lnTo>
                <a:lnTo>
                  <a:pt x="707823" y="85868"/>
                </a:lnTo>
                <a:lnTo>
                  <a:pt x="669611" y="60762"/>
                </a:lnTo>
                <a:lnTo>
                  <a:pt x="628801" y="39612"/>
                </a:lnTo>
                <a:lnTo>
                  <a:pt x="585664" y="22689"/>
                </a:lnTo>
                <a:lnTo>
                  <a:pt x="540472" y="10265"/>
                </a:lnTo>
                <a:lnTo>
                  <a:pt x="493496" y="2611"/>
                </a:lnTo>
                <a:lnTo>
                  <a:pt x="445008"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19" name="bg object 19"/>
          <p:cNvSpPr/>
          <p:nvPr/>
        </p:nvSpPr>
        <p:spPr>
          <a:xfrm>
            <a:off x="186309" y="4329685"/>
            <a:ext cx="667702" cy="890269"/>
          </a:xfrm>
          <a:custGeom>
            <a:avLst/>
            <a:gdLst/>
            <a:ahLst/>
            <a:cxnLst/>
            <a:rect l="l" t="t" r="r" b="b"/>
            <a:pathLst>
              <a:path w="890269" h="890270">
                <a:moveTo>
                  <a:pt x="445008" y="0"/>
                </a:moveTo>
                <a:lnTo>
                  <a:pt x="396519" y="2611"/>
                </a:lnTo>
                <a:lnTo>
                  <a:pt x="349543" y="10265"/>
                </a:lnTo>
                <a:lnTo>
                  <a:pt x="304351" y="22689"/>
                </a:lnTo>
                <a:lnTo>
                  <a:pt x="261214" y="39612"/>
                </a:lnTo>
                <a:lnTo>
                  <a:pt x="220404" y="60762"/>
                </a:lnTo>
                <a:lnTo>
                  <a:pt x="182192" y="85868"/>
                </a:lnTo>
                <a:lnTo>
                  <a:pt x="146850" y="114658"/>
                </a:lnTo>
                <a:lnTo>
                  <a:pt x="114649" y="146860"/>
                </a:lnTo>
                <a:lnTo>
                  <a:pt x="85860" y="182203"/>
                </a:lnTo>
                <a:lnTo>
                  <a:pt x="60756" y="220415"/>
                </a:lnTo>
                <a:lnTo>
                  <a:pt x="39608" y="261225"/>
                </a:lnTo>
                <a:lnTo>
                  <a:pt x="22686" y="304361"/>
                </a:lnTo>
                <a:lnTo>
                  <a:pt x="10264" y="349551"/>
                </a:lnTo>
                <a:lnTo>
                  <a:pt x="2611" y="396524"/>
                </a:lnTo>
                <a:lnTo>
                  <a:pt x="0" y="445008"/>
                </a:lnTo>
                <a:lnTo>
                  <a:pt x="2611" y="493491"/>
                </a:lnTo>
                <a:lnTo>
                  <a:pt x="10264" y="540464"/>
                </a:lnTo>
                <a:lnTo>
                  <a:pt x="22686" y="585654"/>
                </a:lnTo>
                <a:lnTo>
                  <a:pt x="39608" y="628790"/>
                </a:lnTo>
                <a:lnTo>
                  <a:pt x="60756" y="669600"/>
                </a:lnTo>
                <a:lnTo>
                  <a:pt x="85860" y="707812"/>
                </a:lnTo>
                <a:lnTo>
                  <a:pt x="114649" y="743155"/>
                </a:lnTo>
                <a:lnTo>
                  <a:pt x="146850" y="775357"/>
                </a:lnTo>
                <a:lnTo>
                  <a:pt x="182192" y="804147"/>
                </a:lnTo>
                <a:lnTo>
                  <a:pt x="220404" y="829253"/>
                </a:lnTo>
                <a:lnTo>
                  <a:pt x="261214" y="850403"/>
                </a:lnTo>
                <a:lnTo>
                  <a:pt x="304351" y="867326"/>
                </a:lnTo>
                <a:lnTo>
                  <a:pt x="349543" y="879750"/>
                </a:lnTo>
                <a:lnTo>
                  <a:pt x="396519" y="887404"/>
                </a:lnTo>
                <a:lnTo>
                  <a:pt x="445008" y="890016"/>
                </a:lnTo>
                <a:lnTo>
                  <a:pt x="493496" y="887404"/>
                </a:lnTo>
                <a:lnTo>
                  <a:pt x="540472" y="879750"/>
                </a:lnTo>
                <a:lnTo>
                  <a:pt x="585664" y="867326"/>
                </a:lnTo>
                <a:lnTo>
                  <a:pt x="628801" y="850403"/>
                </a:lnTo>
                <a:lnTo>
                  <a:pt x="669611" y="829253"/>
                </a:lnTo>
                <a:lnTo>
                  <a:pt x="707823" y="804147"/>
                </a:lnTo>
                <a:lnTo>
                  <a:pt x="743165" y="775357"/>
                </a:lnTo>
                <a:lnTo>
                  <a:pt x="775366" y="743155"/>
                </a:lnTo>
                <a:lnTo>
                  <a:pt x="804155" y="707812"/>
                </a:lnTo>
                <a:lnTo>
                  <a:pt x="829259" y="669600"/>
                </a:lnTo>
                <a:lnTo>
                  <a:pt x="850407" y="628790"/>
                </a:lnTo>
                <a:lnTo>
                  <a:pt x="867329" y="585654"/>
                </a:lnTo>
                <a:lnTo>
                  <a:pt x="879751" y="540464"/>
                </a:lnTo>
                <a:lnTo>
                  <a:pt x="887404" y="493491"/>
                </a:lnTo>
                <a:lnTo>
                  <a:pt x="890016" y="445008"/>
                </a:lnTo>
                <a:lnTo>
                  <a:pt x="887404" y="396524"/>
                </a:lnTo>
                <a:lnTo>
                  <a:pt x="879751" y="349551"/>
                </a:lnTo>
                <a:lnTo>
                  <a:pt x="867329" y="304361"/>
                </a:lnTo>
                <a:lnTo>
                  <a:pt x="850407" y="261225"/>
                </a:lnTo>
                <a:lnTo>
                  <a:pt x="829259" y="220415"/>
                </a:lnTo>
                <a:lnTo>
                  <a:pt x="804155" y="182203"/>
                </a:lnTo>
                <a:lnTo>
                  <a:pt x="775366" y="146860"/>
                </a:lnTo>
                <a:lnTo>
                  <a:pt x="743165" y="114658"/>
                </a:lnTo>
                <a:lnTo>
                  <a:pt x="707823" y="85868"/>
                </a:lnTo>
                <a:lnTo>
                  <a:pt x="669611" y="60762"/>
                </a:lnTo>
                <a:lnTo>
                  <a:pt x="628801" y="39612"/>
                </a:lnTo>
                <a:lnTo>
                  <a:pt x="585664" y="22689"/>
                </a:lnTo>
                <a:lnTo>
                  <a:pt x="540472" y="10265"/>
                </a:lnTo>
                <a:lnTo>
                  <a:pt x="493496" y="2611"/>
                </a:lnTo>
                <a:lnTo>
                  <a:pt x="445008"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20" name="bg object 20"/>
          <p:cNvSpPr/>
          <p:nvPr/>
        </p:nvSpPr>
        <p:spPr>
          <a:xfrm>
            <a:off x="186309" y="5535168"/>
            <a:ext cx="667702" cy="890269"/>
          </a:xfrm>
          <a:custGeom>
            <a:avLst/>
            <a:gdLst/>
            <a:ahLst/>
            <a:cxnLst/>
            <a:rect l="l" t="t" r="r" b="b"/>
            <a:pathLst>
              <a:path w="890269" h="890270">
                <a:moveTo>
                  <a:pt x="445008" y="0"/>
                </a:moveTo>
                <a:lnTo>
                  <a:pt x="396519" y="2611"/>
                </a:lnTo>
                <a:lnTo>
                  <a:pt x="349543" y="10264"/>
                </a:lnTo>
                <a:lnTo>
                  <a:pt x="304351" y="22686"/>
                </a:lnTo>
                <a:lnTo>
                  <a:pt x="261214" y="39608"/>
                </a:lnTo>
                <a:lnTo>
                  <a:pt x="220404" y="60756"/>
                </a:lnTo>
                <a:lnTo>
                  <a:pt x="182192" y="85860"/>
                </a:lnTo>
                <a:lnTo>
                  <a:pt x="146850" y="114649"/>
                </a:lnTo>
                <a:lnTo>
                  <a:pt x="114649" y="146850"/>
                </a:lnTo>
                <a:lnTo>
                  <a:pt x="85860" y="182192"/>
                </a:lnTo>
                <a:lnTo>
                  <a:pt x="60756" y="220404"/>
                </a:lnTo>
                <a:lnTo>
                  <a:pt x="39608" y="261214"/>
                </a:lnTo>
                <a:lnTo>
                  <a:pt x="22686" y="304351"/>
                </a:lnTo>
                <a:lnTo>
                  <a:pt x="10264" y="349543"/>
                </a:lnTo>
                <a:lnTo>
                  <a:pt x="2611" y="396519"/>
                </a:lnTo>
                <a:lnTo>
                  <a:pt x="0" y="445007"/>
                </a:lnTo>
                <a:lnTo>
                  <a:pt x="2611" y="493496"/>
                </a:lnTo>
                <a:lnTo>
                  <a:pt x="10264" y="540472"/>
                </a:lnTo>
                <a:lnTo>
                  <a:pt x="22686" y="585664"/>
                </a:lnTo>
                <a:lnTo>
                  <a:pt x="39608" y="628801"/>
                </a:lnTo>
                <a:lnTo>
                  <a:pt x="60756" y="669611"/>
                </a:lnTo>
                <a:lnTo>
                  <a:pt x="85860" y="707823"/>
                </a:lnTo>
                <a:lnTo>
                  <a:pt x="114649" y="743165"/>
                </a:lnTo>
                <a:lnTo>
                  <a:pt x="146850" y="775366"/>
                </a:lnTo>
                <a:lnTo>
                  <a:pt x="182192" y="804155"/>
                </a:lnTo>
                <a:lnTo>
                  <a:pt x="220404" y="829259"/>
                </a:lnTo>
                <a:lnTo>
                  <a:pt x="261214" y="850407"/>
                </a:lnTo>
                <a:lnTo>
                  <a:pt x="304351" y="867329"/>
                </a:lnTo>
                <a:lnTo>
                  <a:pt x="349543" y="879751"/>
                </a:lnTo>
                <a:lnTo>
                  <a:pt x="396519" y="887404"/>
                </a:lnTo>
                <a:lnTo>
                  <a:pt x="445008" y="890015"/>
                </a:lnTo>
                <a:lnTo>
                  <a:pt x="493496" y="887404"/>
                </a:lnTo>
                <a:lnTo>
                  <a:pt x="540472" y="879751"/>
                </a:lnTo>
                <a:lnTo>
                  <a:pt x="585664" y="867329"/>
                </a:lnTo>
                <a:lnTo>
                  <a:pt x="628801" y="850407"/>
                </a:lnTo>
                <a:lnTo>
                  <a:pt x="669611" y="829259"/>
                </a:lnTo>
                <a:lnTo>
                  <a:pt x="707823" y="804155"/>
                </a:lnTo>
                <a:lnTo>
                  <a:pt x="743165" y="775366"/>
                </a:lnTo>
                <a:lnTo>
                  <a:pt x="775366" y="743165"/>
                </a:lnTo>
                <a:lnTo>
                  <a:pt x="804155" y="707823"/>
                </a:lnTo>
                <a:lnTo>
                  <a:pt x="829259" y="669611"/>
                </a:lnTo>
                <a:lnTo>
                  <a:pt x="850407" y="628801"/>
                </a:lnTo>
                <a:lnTo>
                  <a:pt x="867329" y="585664"/>
                </a:lnTo>
                <a:lnTo>
                  <a:pt x="879751" y="540472"/>
                </a:lnTo>
                <a:lnTo>
                  <a:pt x="887404" y="493496"/>
                </a:lnTo>
                <a:lnTo>
                  <a:pt x="890016" y="445007"/>
                </a:lnTo>
                <a:lnTo>
                  <a:pt x="887404" y="396519"/>
                </a:lnTo>
                <a:lnTo>
                  <a:pt x="879751" y="349543"/>
                </a:lnTo>
                <a:lnTo>
                  <a:pt x="867329" y="304351"/>
                </a:lnTo>
                <a:lnTo>
                  <a:pt x="850407" y="261214"/>
                </a:lnTo>
                <a:lnTo>
                  <a:pt x="829259" y="220404"/>
                </a:lnTo>
                <a:lnTo>
                  <a:pt x="804155" y="182192"/>
                </a:lnTo>
                <a:lnTo>
                  <a:pt x="775366" y="146850"/>
                </a:lnTo>
                <a:lnTo>
                  <a:pt x="743165" y="114649"/>
                </a:lnTo>
                <a:lnTo>
                  <a:pt x="707823" y="85860"/>
                </a:lnTo>
                <a:lnTo>
                  <a:pt x="669611" y="60756"/>
                </a:lnTo>
                <a:lnTo>
                  <a:pt x="628801" y="39608"/>
                </a:lnTo>
                <a:lnTo>
                  <a:pt x="585664" y="22686"/>
                </a:lnTo>
                <a:lnTo>
                  <a:pt x="540472" y="10264"/>
                </a:lnTo>
                <a:lnTo>
                  <a:pt x="493496" y="2611"/>
                </a:lnTo>
                <a:lnTo>
                  <a:pt x="445008"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21" name="bg object 21"/>
          <p:cNvSpPr/>
          <p:nvPr/>
        </p:nvSpPr>
        <p:spPr>
          <a:xfrm>
            <a:off x="4720590" y="2118361"/>
            <a:ext cx="658654" cy="878205"/>
          </a:xfrm>
          <a:custGeom>
            <a:avLst/>
            <a:gdLst/>
            <a:ahLst/>
            <a:cxnLst/>
            <a:rect l="l" t="t" r="r" b="b"/>
            <a:pathLst>
              <a:path w="878204" h="878205">
                <a:moveTo>
                  <a:pt x="438911" y="0"/>
                </a:moveTo>
                <a:lnTo>
                  <a:pt x="391080" y="2574"/>
                </a:lnTo>
                <a:lnTo>
                  <a:pt x="344743" y="10121"/>
                </a:lnTo>
                <a:lnTo>
                  <a:pt x="300167" y="22372"/>
                </a:lnTo>
                <a:lnTo>
                  <a:pt x="257619" y="39059"/>
                </a:lnTo>
                <a:lnTo>
                  <a:pt x="217367" y="59915"/>
                </a:lnTo>
                <a:lnTo>
                  <a:pt x="179679" y="84673"/>
                </a:lnTo>
                <a:lnTo>
                  <a:pt x="144822" y="113064"/>
                </a:lnTo>
                <a:lnTo>
                  <a:pt x="113064" y="144822"/>
                </a:lnTo>
                <a:lnTo>
                  <a:pt x="84673" y="179679"/>
                </a:lnTo>
                <a:lnTo>
                  <a:pt x="59915" y="217367"/>
                </a:lnTo>
                <a:lnTo>
                  <a:pt x="39059" y="257619"/>
                </a:lnTo>
                <a:lnTo>
                  <a:pt x="22372" y="300167"/>
                </a:lnTo>
                <a:lnTo>
                  <a:pt x="10121" y="344743"/>
                </a:lnTo>
                <a:lnTo>
                  <a:pt x="2574" y="391080"/>
                </a:lnTo>
                <a:lnTo>
                  <a:pt x="0" y="438912"/>
                </a:lnTo>
                <a:lnTo>
                  <a:pt x="2574" y="486743"/>
                </a:lnTo>
                <a:lnTo>
                  <a:pt x="10121" y="533080"/>
                </a:lnTo>
                <a:lnTo>
                  <a:pt x="22372" y="577656"/>
                </a:lnTo>
                <a:lnTo>
                  <a:pt x="39059" y="620204"/>
                </a:lnTo>
                <a:lnTo>
                  <a:pt x="59915" y="660456"/>
                </a:lnTo>
                <a:lnTo>
                  <a:pt x="84673" y="698144"/>
                </a:lnTo>
                <a:lnTo>
                  <a:pt x="113064" y="733001"/>
                </a:lnTo>
                <a:lnTo>
                  <a:pt x="144822" y="764759"/>
                </a:lnTo>
                <a:lnTo>
                  <a:pt x="179679" y="793150"/>
                </a:lnTo>
                <a:lnTo>
                  <a:pt x="217367" y="817908"/>
                </a:lnTo>
                <a:lnTo>
                  <a:pt x="257619" y="838764"/>
                </a:lnTo>
                <a:lnTo>
                  <a:pt x="300167" y="855451"/>
                </a:lnTo>
                <a:lnTo>
                  <a:pt x="344743" y="867702"/>
                </a:lnTo>
                <a:lnTo>
                  <a:pt x="391080" y="875249"/>
                </a:lnTo>
                <a:lnTo>
                  <a:pt x="438911" y="877824"/>
                </a:lnTo>
                <a:lnTo>
                  <a:pt x="486743" y="875249"/>
                </a:lnTo>
                <a:lnTo>
                  <a:pt x="533080" y="867702"/>
                </a:lnTo>
                <a:lnTo>
                  <a:pt x="577656" y="855451"/>
                </a:lnTo>
                <a:lnTo>
                  <a:pt x="620204" y="838764"/>
                </a:lnTo>
                <a:lnTo>
                  <a:pt x="660456" y="817908"/>
                </a:lnTo>
                <a:lnTo>
                  <a:pt x="698144" y="793150"/>
                </a:lnTo>
                <a:lnTo>
                  <a:pt x="733001" y="764759"/>
                </a:lnTo>
                <a:lnTo>
                  <a:pt x="764759" y="733001"/>
                </a:lnTo>
                <a:lnTo>
                  <a:pt x="793150" y="698144"/>
                </a:lnTo>
                <a:lnTo>
                  <a:pt x="817908" y="660456"/>
                </a:lnTo>
                <a:lnTo>
                  <a:pt x="838764" y="620204"/>
                </a:lnTo>
                <a:lnTo>
                  <a:pt x="855451" y="577656"/>
                </a:lnTo>
                <a:lnTo>
                  <a:pt x="867702" y="533080"/>
                </a:lnTo>
                <a:lnTo>
                  <a:pt x="875249" y="486743"/>
                </a:lnTo>
                <a:lnTo>
                  <a:pt x="877824" y="438912"/>
                </a:lnTo>
                <a:lnTo>
                  <a:pt x="875249" y="391080"/>
                </a:lnTo>
                <a:lnTo>
                  <a:pt x="867702" y="344743"/>
                </a:lnTo>
                <a:lnTo>
                  <a:pt x="855451" y="300167"/>
                </a:lnTo>
                <a:lnTo>
                  <a:pt x="838764" y="257619"/>
                </a:lnTo>
                <a:lnTo>
                  <a:pt x="817908" y="217367"/>
                </a:lnTo>
                <a:lnTo>
                  <a:pt x="793150" y="179679"/>
                </a:lnTo>
                <a:lnTo>
                  <a:pt x="764759" y="144822"/>
                </a:lnTo>
                <a:lnTo>
                  <a:pt x="733001" y="113064"/>
                </a:lnTo>
                <a:lnTo>
                  <a:pt x="698144" y="84673"/>
                </a:lnTo>
                <a:lnTo>
                  <a:pt x="660456" y="59915"/>
                </a:lnTo>
                <a:lnTo>
                  <a:pt x="620204" y="39059"/>
                </a:lnTo>
                <a:lnTo>
                  <a:pt x="577656" y="22372"/>
                </a:lnTo>
                <a:lnTo>
                  <a:pt x="533080" y="10121"/>
                </a:lnTo>
                <a:lnTo>
                  <a:pt x="486743" y="2574"/>
                </a:lnTo>
                <a:lnTo>
                  <a:pt x="438911"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22" name="bg object 22"/>
          <p:cNvSpPr/>
          <p:nvPr/>
        </p:nvSpPr>
        <p:spPr>
          <a:xfrm>
            <a:off x="4717161" y="3557016"/>
            <a:ext cx="658654" cy="879475"/>
          </a:xfrm>
          <a:custGeom>
            <a:avLst/>
            <a:gdLst/>
            <a:ahLst/>
            <a:cxnLst/>
            <a:rect l="l" t="t" r="r" b="b"/>
            <a:pathLst>
              <a:path w="878204" h="879475">
                <a:moveTo>
                  <a:pt x="438911" y="0"/>
                </a:moveTo>
                <a:lnTo>
                  <a:pt x="391080" y="2579"/>
                </a:lnTo>
                <a:lnTo>
                  <a:pt x="344743" y="10141"/>
                </a:lnTo>
                <a:lnTo>
                  <a:pt x="300167" y="22414"/>
                </a:lnTo>
                <a:lnTo>
                  <a:pt x="257619" y="39133"/>
                </a:lnTo>
                <a:lnTo>
                  <a:pt x="217367" y="60028"/>
                </a:lnTo>
                <a:lnTo>
                  <a:pt x="179679" y="84831"/>
                </a:lnTo>
                <a:lnTo>
                  <a:pt x="144822" y="113275"/>
                </a:lnTo>
                <a:lnTo>
                  <a:pt x="113064" y="145090"/>
                </a:lnTo>
                <a:lnTo>
                  <a:pt x="84673" y="180008"/>
                </a:lnTo>
                <a:lnTo>
                  <a:pt x="59915" y="217762"/>
                </a:lnTo>
                <a:lnTo>
                  <a:pt x="39059" y="258083"/>
                </a:lnTo>
                <a:lnTo>
                  <a:pt x="22372" y="300703"/>
                </a:lnTo>
                <a:lnTo>
                  <a:pt x="10121" y="345353"/>
                </a:lnTo>
                <a:lnTo>
                  <a:pt x="2574" y="391766"/>
                </a:lnTo>
                <a:lnTo>
                  <a:pt x="0" y="439674"/>
                </a:lnTo>
                <a:lnTo>
                  <a:pt x="2574" y="487581"/>
                </a:lnTo>
                <a:lnTo>
                  <a:pt x="10121" y="533994"/>
                </a:lnTo>
                <a:lnTo>
                  <a:pt x="22372" y="578644"/>
                </a:lnTo>
                <a:lnTo>
                  <a:pt x="39059" y="621264"/>
                </a:lnTo>
                <a:lnTo>
                  <a:pt x="59915" y="661585"/>
                </a:lnTo>
                <a:lnTo>
                  <a:pt x="84673" y="699339"/>
                </a:lnTo>
                <a:lnTo>
                  <a:pt x="113064" y="734257"/>
                </a:lnTo>
                <a:lnTo>
                  <a:pt x="144822" y="766072"/>
                </a:lnTo>
                <a:lnTo>
                  <a:pt x="179679" y="794516"/>
                </a:lnTo>
                <a:lnTo>
                  <a:pt x="217367" y="819319"/>
                </a:lnTo>
                <a:lnTo>
                  <a:pt x="257619" y="840214"/>
                </a:lnTo>
                <a:lnTo>
                  <a:pt x="300167" y="856933"/>
                </a:lnTo>
                <a:lnTo>
                  <a:pt x="344743" y="869206"/>
                </a:lnTo>
                <a:lnTo>
                  <a:pt x="391080" y="876768"/>
                </a:lnTo>
                <a:lnTo>
                  <a:pt x="438911" y="879348"/>
                </a:lnTo>
                <a:lnTo>
                  <a:pt x="486743" y="876768"/>
                </a:lnTo>
                <a:lnTo>
                  <a:pt x="533080" y="869206"/>
                </a:lnTo>
                <a:lnTo>
                  <a:pt x="577656" y="856933"/>
                </a:lnTo>
                <a:lnTo>
                  <a:pt x="620204" y="840214"/>
                </a:lnTo>
                <a:lnTo>
                  <a:pt x="660456" y="819319"/>
                </a:lnTo>
                <a:lnTo>
                  <a:pt x="698144" y="794516"/>
                </a:lnTo>
                <a:lnTo>
                  <a:pt x="733001" y="766072"/>
                </a:lnTo>
                <a:lnTo>
                  <a:pt x="764759" y="734257"/>
                </a:lnTo>
                <a:lnTo>
                  <a:pt x="793150" y="699339"/>
                </a:lnTo>
                <a:lnTo>
                  <a:pt x="817908" y="661585"/>
                </a:lnTo>
                <a:lnTo>
                  <a:pt x="838764" y="621264"/>
                </a:lnTo>
                <a:lnTo>
                  <a:pt x="855451" y="578644"/>
                </a:lnTo>
                <a:lnTo>
                  <a:pt x="867702" y="533994"/>
                </a:lnTo>
                <a:lnTo>
                  <a:pt x="875249" y="487581"/>
                </a:lnTo>
                <a:lnTo>
                  <a:pt x="877824" y="439674"/>
                </a:lnTo>
                <a:lnTo>
                  <a:pt x="875249" y="391766"/>
                </a:lnTo>
                <a:lnTo>
                  <a:pt x="867702" y="345353"/>
                </a:lnTo>
                <a:lnTo>
                  <a:pt x="855451" y="300703"/>
                </a:lnTo>
                <a:lnTo>
                  <a:pt x="838764" y="258083"/>
                </a:lnTo>
                <a:lnTo>
                  <a:pt x="817908" y="217762"/>
                </a:lnTo>
                <a:lnTo>
                  <a:pt x="793150" y="180008"/>
                </a:lnTo>
                <a:lnTo>
                  <a:pt x="764759" y="145090"/>
                </a:lnTo>
                <a:lnTo>
                  <a:pt x="733001" y="113275"/>
                </a:lnTo>
                <a:lnTo>
                  <a:pt x="698144" y="84831"/>
                </a:lnTo>
                <a:lnTo>
                  <a:pt x="660456" y="60028"/>
                </a:lnTo>
                <a:lnTo>
                  <a:pt x="620204" y="39133"/>
                </a:lnTo>
                <a:lnTo>
                  <a:pt x="577656" y="22414"/>
                </a:lnTo>
                <a:lnTo>
                  <a:pt x="533080" y="10141"/>
                </a:lnTo>
                <a:lnTo>
                  <a:pt x="486743" y="2579"/>
                </a:lnTo>
                <a:lnTo>
                  <a:pt x="438911"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23" name="bg object 23"/>
          <p:cNvSpPr/>
          <p:nvPr/>
        </p:nvSpPr>
        <p:spPr>
          <a:xfrm>
            <a:off x="4717161" y="4786885"/>
            <a:ext cx="658654" cy="878205"/>
          </a:xfrm>
          <a:custGeom>
            <a:avLst/>
            <a:gdLst/>
            <a:ahLst/>
            <a:cxnLst/>
            <a:rect l="l" t="t" r="r" b="b"/>
            <a:pathLst>
              <a:path w="878204" h="878204">
                <a:moveTo>
                  <a:pt x="438911" y="0"/>
                </a:moveTo>
                <a:lnTo>
                  <a:pt x="391080" y="2574"/>
                </a:lnTo>
                <a:lnTo>
                  <a:pt x="344743" y="10121"/>
                </a:lnTo>
                <a:lnTo>
                  <a:pt x="300167" y="22372"/>
                </a:lnTo>
                <a:lnTo>
                  <a:pt x="257619" y="39059"/>
                </a:lnTo>
                <a:lnTo>
                  <a:pt x="217367" y="59915"/>
                </a:lnTo>
                <a:lnTo>
                  <a:pt x="179679" y="84673"/>
                </a:lnTo>
                <a:lnTo>
                  <a:pt x="144822" y="113064"/>
                </a:lnTo>
                <a:lnTo>
                  <a:pt x="113064" y="144822"/>
                </a:lnTo>
                <a:lnTo>
                  <a:pt x="84673" y="179679"/>
                </a:lnTo>
                <a:lnTo>
                  <a:pt x="59915" y="217367"/>
                </a:lnTo>
                <a:lnTo>
                  <a:pt x="39059" y="257619"/>
                </a:lnTo>
                <a:lnTo>
                  <a:pt x="22372" y="300167"/>
                </a:lnTo>
                <a:lnTo>
                  <a:pt x="10121" y="344743"/>
                </a:lnTo>
                <a:lnTo>
                  <a:pt x="2574" y="391080"/>
                </a:lnTo>
                <a:lnTo>
                  <a:pt x="0" y="438912"/>
                </a:lnTo>
                <a:lnTo>
                  <a:pt x="2574" y="486743"/>
                </a:lnTo>
                <a:lnTo>
                  <a:pt x="10121" y="533080"/>
                </a:lnTo>
                <a:lnTo>
                  <a:pt x="22372" y="577656"/>
                </a:lnTo>
                <a:lnTo>
                  <a:pt x="39059" y="620204"/>
                </a:lnTo>
                <a:lnTo>
                  <a:pt x="59915" y="660456"/>
                </a:lnTo>
                <a:lnTo>
                  <a:pt x="84673" y="698144"/>
                </a:lnTo>
                <a:lnTo>
                  <a:pt x="113064" y="733001"/>
                </a:lnTo>
                <a:lnTo>
                  <a:pt x="144822" y="764759"/>
                </a:lnTo>
                <a:lnTo>
                  <a:pt x="179679" y="793150"/>
                </a:lnTo>
                <a:lnTo>
                  <a:pt x="217367" y="817908"/>
                </a:lnTo>
                <a:lnTo>
                  <a:pt x="257619" y="838764"/>
                </a:lnTo>
                <a:lnTo>
                  <a:pt x="300167" y="855451"/>
                </a:lnTo>
                <a:lnTo>
                  <a:pt x="344743" y="867702"/>
                </a:lnTo>
                <a:lnTo>
                  <a:pt x="391080" y="875249"/>
                </a:lnTo>
                <a:lnTo>
                  <a:pt x="438911" y="877824"/>
                </a:lnTo>
                <a:lnTo>
                  <a:pt x="486743" y="875249"/>
                </a:lnTo>
                <a:lnTo>
                  <a:pt x="533080" y="867702"/>
                </a:lnTo>
                <a:lnTo>
                  <a:pt x="577656" y="855451"/>
                </a:lnTo>
                <a:lnTo>
                  <a:pt x="620204" y="838764"/>
                </a:lnTo>
                <a:lnTo>
                  <a:pt x="660456" y="817908"/>
                </a:lnTo>
                <a:lnTo>
                  <a:pt x="698144" y="793150"/>
                </a:lnTo>
                <a:lnTo>
                  <a:pt x="733001" y="764759"/>
                </a:lnTo>
                <a:lnTo>
                  <a:pt x="764759" y="733001"/>
                </a:lnTo>
                <a:lnTo>
                  <a:pt x="793150" y="698144"/>
                </a:lnTo>
                <a:lnTo>
                  <a:pt x="817908" y="660456"/>
                </a:lnTo>
                <a:lnTo>
                  <a:pt x="838764" y="620204"/>
                </a:lnTo>
                <a:lnTo>
                  <a:pt x="855451" y="577656"/>
                </a:lnTo>
                <a:lnTo>
                  <a:pt x="867702" y="533080"/>
                </a:lnTo>
                <a:lnTo>
                  <a:pt x="875249" y="486743"/>
                </a:lnTo>
                <a:lnTo>
                  <a:pt x="877824" y="438912"/>
                </a:lnTo>
                <a:lnTo>
                  <a:pt x="875249" y="391080"/>
                </a:lnTo>
                <a:lnTo>
                  <a:pt x="867702" y="344743"/>
                </a:lnTo>
                <a:lnTo>
                  <a:pt x="855451" y="300167"/>
                </a:lnTo>
                <a:lnTo>
                  <a:pt x="838764" y="257619"/>
                </a:lnTo>
                <a:lnTo>
                  <a:pt x="817908" y="217367"/>
                </a:lnTo>
                <a:lnTo>
                  <a:pt x="793150" y="179679"/>
                </a:lnTo>
                <a:lnTo>
                  <a:pt x="764759" y="144822"/>
                </a:lnTo>
                <a:lnTo>
                  <a:pt x="733001" y="113064"/>
                </a:lnTo>
                <a:lnTo>
                  <a:pt x="698144" y="84673"/>
                </a:lnTo>
                <a:lnTo>
                  <a:pt x="660456" y="59915"/>
                </a:lnTo>
                <a:lnTo>
                  <a:pt x="620204" y="39059"/>
                </a:lnTo>
                <a:lnTo>
                  <a:pt x="577656" y="22372"/>
                </a:lnTo>
                <a:lnTo>
                  <a:pt x="533080" y="10121"/>
                </a:lnTo>
                <a:lnTo>
                  <a:pt x="486743" y="2574"/>
                </a:lnTo>
                <a:lnTo>
                  <a:pt x="438911" y="0"/>
                </a:lnTo>
                <a:close/>
              </a:path>
            </a:pathLst>
          </a:custGeom>
          <a:solidFill>
            <a:srgbClr val="007BB9">
              <a:alpha val="25097"/>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pic>
        <p:nvPicPr>
          <p:cNvPr id="24" name="bg object 24"/>
          <p:cNvPicPr/>
          <p:nvPr/>
        </p:nvPicPr>
        <p:blipFill>
          <a:blip r:embed="rId3" cstate="print"/>
          <a:stretch>
            <a:fillRect/>
          </a:stretch>
        </p:blipFill>
        <p:spPr>
          <a:xfrm>
            <a:off x="8316760" y="5691005"/>
            <a:ext cx="637209" cy="849612"/>
          </a:xfrm>
          <a:prstGeom prst="rect">
            <a:avLst/>
          </a:prstGeom>
        </p:spPr>
      </p:pic>
      <p:pic>
        <p:nvPicPr>
          <p:cNvPr id="25" name="bg object 25"/>
          <p:cNvPicPr/>
          <p:nvPr/>
        </p:nvPicPr>
        <p:blipFill>
          <a:blip r:embed="rId4" cstate="print"/>
          <a:stretch>
            <a:fillRect/>
          </a:stretch>
        </p:blipFill>
        <p:spPr>
          <a:xfrm>
            <a:off x="4797171" y="4904232"/>
            <a:ext cx="498348" cy="580644"/>
          </a:xfrm>
          <a:prstGeom prst="rect">
            <a:avLst/>
          </a:prstGeom>
        </p:spPr>
      </p:pic>
      <p:pic>
        <p:nvPicPr>
          <p:cNvPr id="26" name="bg object 26"/>
          <p:cNvPicPr/>
          <p:nvPr/>
        </p:nvPicPr>
        <p:blipFill>
          <a:blip r:embed="rId5" cstate="print"/>
          <a:stretch>
            <a:fillRect/>
          </a:stretch>
        </p:blipFill>
        <p:spPr>
          <a:xfrm>
            <a:off x="4789169" y="3593591"/>
            <a:ext cx="510921" cy="745236"/>
          </a:xfrm>
          <a:prstGeom prst="rect">
            <a:avLst/>
          </a:prstGeom>
        </p:spPr>
      </p:pic>
      <p:sp>
        <p:nvSpPr>
          <p:cNvPr id="2" name="Holder 2"/>
          <p:cNvSpPr>
            <a:spLocks noGrp="1"/>
          </p:cNvSpPr>
          <p:nvPr>
            <p:ph type="title"/>
          </p:nvPr>
        </p:nvSpPr>
        <p:spPr>
          <a:xfrm>
            <a:off x="1225105" y="354025"/>
            <a:ext cx="7024211" cy="415498"/>
          </a:xfrm>
        </p:spPr>
        <p:txBody>
          <a:bodyPr lIns="0" tIns="0" rIns="0" bIns="0"/>
          <a:lstStyle>
            <a:lvl1pPr>
              <a:defRPr sz="2700" b="1" i="0">
                <a:solidFill>
                  <a:srgbClr val="003E71"/>
                </a:solidFill>
                <a:latin typeface="Source Sans 3"/>
                <a:cs typeface="Source Sans 3"/>
              </a:defRPr>
            </a:lvl1pPr>
          </a:lstStyle>
          <a:p>
            <a:endParaRPr/>
          </a:p>
        </p:txBody>
      </p:sp>
      <p:sp>
        <p:nvSpPr>
          <p:cNvPr id="3" name="Holder 3"/>
          <p:cNvSpPr>
            <a:spLocks noGrp="1"/>
          </p:cNvSpPr>
          <p:nvPr>
            <p:ph sz="half" idx="2"/>
          </p:nvPr>
        </p:nvSpPr>
        <p:spPr>
          <a:xfrm>
            <a:off x="1049560" y="1865809"/>
            <a:ext cx="3442811" cy="196208"/>
          </a:xfrm>
          <a:prstGeom prst="rect">
            <a:avLst/>
          </a:prstGeom>
        </p:spPr>
        <p:txBody>
          <a:bodyPr wrap="square" lIns="0" tIns="0" rIns="0" bIns="0">
            <a:spAutoFit/>
          </a:bodyPr>
          <a:lstStyle>
            <a:lvl1pPr>
              <a:defRPr sz="1275" b="1" i="0">
                <a:solidFill>
                  <a:srgbClr val="0D0D0D"/>
                </a:solidFill>
                <a:latin typeface="Source Sans 3"/>
                <a:cs typeface="Source Sans 3"/>
              </a:defRPr>
            </a:lvl1pPr>
          </a:lstStyle>
          <a:p>
            <a:endParaRPr/>
          </a:p>
        </p:txBody>
      </p:sp>
      <p:sp>
        <p:nvSpPr>
          <p:cNvPr id="4" name="Holder 4"/>
          <p:cNvSpPr>
            <a:spLocks noGrp="1"/>
          </p:cNvSpPr>
          <p:nvPr>
            <p:ph sz="half" idx="3"/>
          </p:nvPr>
        </p:nvSpPr>
        <p:spPr>
          <a:xfrm>
            <a:off x="5519357" y="1861263"/>
            <a:ext cx="3417094" cy="196208"/>
          </a:xfrm>
          <a:prstGeom prst="rect">
            <a:avLst/>
          </a:prstGeom>
        </p:spPr>
        <p:txBody>
          <a:bodyPr wrap="square" lIns="0" tIns="0" rIns="0" bIns="0">
            <a:spAutoFit/>
          </a:bodyPr>
          <a:lstStyle>
            <a:lvl1pPr>
              <a:defRPr sz="1275" b="0" i="0">
                <a:solidFill>
                  <a:srgbClr val="0D0D0D"/>
                </a:solidFill>
                <a:latin typeface="Source Sans 3"/>
                <a:cs typeface="Source Sans 3"/>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en-US" sz="1350" kern="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kern="0" smtClean="0">
                <a:solidFill>
                  <a:prstClr val="black">
                    <a:tint val="75000"/>
                  </a:prstClr>
                </a:solidFill>
              </a:rPr>
              <a:pPr defTabSz="685800"/>
              <a:t>6/16/2023</a:t>
            </a:fld>
            <a:endParaRPr lang="en-US" sz="1350" kern="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en-US" sz="1350" kern="0" smtClean="0">
                <a:solidFill>
                  <a:prstClr val="black">
                    <a:tint val="75000"/>
                  </a:prstClr>
                </a:solidFill>
              </a:rPr>
              <a:pPr defTabSz="685800"/>
              <a:t>‹#›</a:t>
            </a:fld>
            <a:endParaRPr lang="en-US" sz="1350" kern="0">
              <a:solidFill>
                <a:prstClr val="black">
                  <a:tint val="75000"/>
                </a:prstClr>
              </a:solidFill>
            </a:endParaRPr>
          </a:p>
        </p:txBody>
      </p:sp>
    </p:spTree>
    <p:extLst>
      <p:ext uri="{BB962C8B-B14F-4D97-AF65-F5344CB8AC3E}">
        <p14:creationId xmlns:p14="http://schemas.microsoft.com/office/powerpoint/2010/main" val="3204742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D56E768-48C2-43FA-9F95-348D638E1A57}"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8F3A534-6FCD-498A-93F6-F1170507BA3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1"/>
            <a:ext cx="9143999" cy="6857997"/>
          </a:xfrm>
          <a:prstGeom prst="rect">
            <a:avLst/>
          </a:prstGeom>
        </p:spPr>
      </p:pic>
      <p:sp>
        <p:nvSpPr>
          <p:cNvPr id="2" name="Holder 2"/>
          <p:cNvSpPr>
            <a:spLocks noGrp="1"/>
          </p:cNvSpPr>
          <p:nvPr>
            <p:ph type="title"/>
          </p:nvPr>
        </p:nvSpPr>
        <p:spPr>
          <a:xfrm>
            <a:off x="1225105" y="354025"/>
            <a:ext cx="7024211" cy="415498"/>
          </a:xfrm>
        </p:spPr>
        <p:txBody>
          <a:bodyPr lIns="0" tIns="0" rIns="0" bIns="0"/>
          <a:lstStyle>
            <a:lvl1pPr>
              <a:defRPr sz="2700" b="1" i="0">
                <a:solidFill>
                  <a:srgbClr val="003E71"/>
                </a:solidFill>
                <a:latin typeface="Source Sans 3"/>
                <a:cs typeface="Source Sans 3"/>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en-US" sz="1350" kern="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kern="0" smtClean="0">
                <a:solidFill>
                  <a:prstClr val="black">
                    <a:tint val="75000"/>
                  </a:prstClr>
                </a:solidFill>
              </a:rPr>
              <a:pPr defTabSz="685800"/>
              <a:t>6/16/2023</a:t>
            </a:fld>
            <a:endParaRPr lang="en-US" sz="1350" kern="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en-US" sz="1350" kern="0" smtClean="0">
                <a:solidFill>
                  <a:prstClr val="black">
                    <a:tint val="75000"/>
                  </a:prstClr>
                </a:solidFill>
              </a:rPr>
              <a:pPr defTabSz="685800"/>
              <a:t>‹#›</a:t>
            </a:fld>
            <a:endParaRPr lang="en-US" sz="1350" kern="0">
              <a:solidFill>
                <a:prstClr val="black">
                  <a:tint val="75000"/>
                </a:prstClr>
              </a:solidFill>
            </a:endParaRPr>
          </a:p>
        </p:txBody>
      </p:sp>
    </p:spTree>
    <p:extLst>
      <p:ext uri="{BB962C8B-B14F-4D97-AF65-F5344CB8AC3E}">
        <p14:creationId xmlns:p14="http://schemas.microsoft.com/office/powerpoint/2010/main" val="2659635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0"/>
            <a:ext cx="9143999" cy="1667086"/>
          </a:xfrm>
          <a:prstGeom prst="rect">
            <a:avLst/>
          </a:prstGeom>
        </p:spPr>
      </p:pic>
      <p:sp>
        <p:nvSpPr>
          <p:cNvPr id="17" name="bg object 17"/>
          <p:cNvSpPr/>
          <p:nvPr/>
        </p:nvSpPr>
        <p:spPr>
          <a:xfrm>
            <a:off x="0" y="5839967"/>
            <a:ext cx="9144000" cy="585470"/>
          </a:xfrm>
          <a:custGeom>
            <a:avLst/>
            <a:gdLst/>
            <a:ahLst/>
            <a:cxnLst/>
            <a:rect l="l" t="t" r="r" b="b"/>
            <a:pathLst>
              <a:path w="12192000" h="585470">
                <a:moveTo>
                  <a:pt x="0" y="0"/>
                </a:moveTo>
                <a:lnTo>
                  <a:pt x="0" y="585215"/>
                </a:lnTo>
                <a:lnTo>
                  <a:pt x="12191999" y="585215"/>
                </a:lnTo>
                <a:lnTo>
                  <a:pt x="12191999" y="0"/>
                </a:lnTo>
                <a:lnTo>
                  <a:pt x="0" y="0"/>
                </a:lnTo>
                <a:close/>
              </a:path>
            </a:pathLst>
          </a:custGeom>
          <a:solidFill>
            <a:srgbClr val="003E71"/>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en-US" sz="1350" kern="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kern="0" smtClean="0">
                <a:solidFill>
                  <a:prstClr val="black">
                    <a:tint val="75000"/>
                  </a:prstClr>
                </a:solidFill>
              </a:rPr>
              <a:pPr defTabSz="685800"/>
              <a:t>6/16/2023</a:t>
            </a:fld>
            <a:endParaRPr lang="en-US" sz="1350" kern="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en-US" sz="1350" kern="0" smtClean="0">
                <a:solidFill>
                  <a:prstClr val="black">
                    <a:tint val="75000"/>
                  </a:prstClr>
                </a:solidFill>
              </a:rPr>
              <a:pPr defTabSz="685800"/>
              <a:t>‹#›</a:t>
            </a:fld>
            <a:endParaRPr lang="en-US" sz="1350" kern="0">
              <a:solidFill>
                <a:prstClr val="black">
                  <a:tint val="75000"/>
                </a:prstClr>
              </a:solidFill>
            </a:endParaRPr>
          </a:p>
        </p:txBody>
      </p:sp>
    </p:spTree>
    <p:extLst>
      <p:ext uri="{BB962C8B-B14F-4D97-AF65-F5344CB8AC3E}">
        <p14:creationId xmlns:p14="http://schemas.microsoft.com/office/powerpoint/2010/main" val="1201386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fld id="{69C64217-66C7-425A-A632-4915BF397BDC}" type="datetimeFigureOut">
              <a:rPr lang="en-US" smtClean="0"/>
              <a:pPr defTabSz="685800"/>
              <a:t>6/16/2023</a:t>
            </a:fld>
            <a:endParaRPr lang="en-US"/>
          </a:p>
        </p:txBody>
      </p:sp>
      <p:sp>
        <p:nvSpPr>
          <p:cNvPr id="5" name="Footer Placeholder 4"/>
          <p:cNvSpPr>
            <a:spLocks noGrp="1"/>
          </p:cNvSpPr>
          <p:nvPr>
            <p:ph type="ftr" sz="quarter" idx="11"/>
          </p:nvPr>
        </p:nvSpPr>
        <p:spPr/>
        <p:txBody>
          <a:bodyPr/>
          <a:lstStyle/>
          <a:p>
            <a:pPr defTabSz="685800"/>
            <a:endParaRPr lang="en-US"/>
          </a:p>
        </p:txBody>
      </p:sp>
      <p:sp>
        <p:nvSpPr>
          <p:cNvPr id="6" name="Slide Number Placeholder 5"/>
          <p:cNvSpPr>
            <a:spLocks noGrp="1"/>
          </p:cNvSpPr>
          <p:nvPr>
            <p:ph type="sldNum" sz="quarter" idx="12"/>
          </p:nvPr>
        </p:nvSpPr>
        <p:spPr/>
        <p:txBody>
          <a:bodyPr/>
          <a:lstStyle/>
          <a:p>
            <a:pPr defTabSz="685800"/>
            <a:fld id="{82F8B164-7930-46A0-ABAA-37A7071FBCC8}" type="slidenum">
              <a:rPr lang="en-US" smtClean="0"/>
              <a:pPr defTabSz="68580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71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fld id="{69C64217-66C7-425A-A632-4915BF397BDC}" type="datetimeFigureOut">
              <a:rPr lang="en-US" smtClean="0"/>
              <a:pPr defTabSz="685800"/>
              <a:t>6/16/2023</a:t>
            </a:fld>
            <a:endParaRPr lang="en-US"/>
          </a:p>
        </p:txBody>
      </p:sp>
      <p:sp>
        <p:nvSpPr>
          <p:cNvPr id="5" name="Footer Placeholder 4"/>
          <p:cNvSpPr>
            <a:spLocks noGrp="1"/>
          </p:cNvSpPr>
          <p:nvPr>
            <p:ph type="ftr" sz="quarter" idx="11"/>
          </p:nvPr>
        </p:nvSpPr>
        <p:spPr/>
        <p:txBody>
          <a:bodyPr/>
          <a:lstStyle/>
          <a:p>
            <a:pPr defTabSz="685800"/>
            <a:endParaRPr lang="en-US"/>
          </a:p>
        </p:txBody>
      </p:sp>
      <p:sp>
        <p:nvSpPr>
          <p:cNvPr id="6" name="Slide Number Placeholder 5"/>
          <p:cNvSpPr>
            <a:spLocks noGrp="1"/>
          </p:cNvSpPr>
          <p:nvPr>
            <p:ph type="sldNum" sz="quarter" idx="12"/>
          </p:nvPr>
        </p:nvSpPr>
        <p:spPr/>
        <p:txBody>
          <a:bodyPr/>
          <a:lstStyle/>
          <a:p>
            <a:pPr defTabSz="685800"/>
            <a:fld id="{82F8B164-7930-46A0-ABAA-37A7071FBCC8}" type="slidenum">
              <a:rPr lang="en-US" smtClean="0"/>
              <a:pPr defTabSz="685800"/>
              <a:t>‹#›</a:t>
            </a:fld>
            <a:endParaRPr lang="en-US"/>
          </a:p>
        </p:txBody>
      </p:sp>
    </p:spTree>
    <p:extLst>
      <p:ext uri="{BB962C8B-B14F-4D97-AF65-F5344CB8AC3E}">
        <p14:creationId xmlns:p14="http://schemas.microsoft.com/office/powerpoint/2010/main" val="869329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fld id="{69C64217-66C7-425A-A632-4915BF397BDC}" type="datetimeFigureOut">
              <a:rPr lang="en-US" smtClean="0"/>
              <a:pPr defTabSz="685800"/>
              <a:t>6/16/2023</a:t>
            </a:fld>
            <a:endParaRPr lang="en-US"/>
          </a:p>
        </p:txBody>
      </p:sp>
      <p:sp>
        <p:nvSpPr>
          <p:cNvPr id="5" name="Footer Placeholder 4"/>
          <p:cNvSpPr>
            <a:spLocks noGrp="1"/>
          </p:cNvSpPr>
          <p:nvPr>
            <p:ph type="ftr" sz="quarter" idx="11"/>
          </p:nvPr>
        </p:nvSpPr>
        <p:spPr/>
        <p:txBody>
          <a:bodyPr/>
          <a:lstStyle/>
          <a:p>
            <a:pPr defTabSz="685800"/>
            <a:endParaRPr lang="en-US"/>
          </a:p>
        </p:txBody>
      </p:sp>
      <p:sp>
        <p:nvSpPr>
          <p:cNvPr id="6" name="Slide Number Placeholder 5"/>
          <p:cNvSpPr>
            <a:spLocks noGrp="1"/>
          </p:cNvSpPr>
          <p:nvPr>
            <p:ph type="sldNum" sz="quarter" idx="12"/>
          </p:nvPr>
        </p:nvSpPr>
        <p:spPr/>
        <p:txBody>
          <a:bodyPr/>
          <a:lstStyle/>
          <a:p>
            <a:pPr defTabSz="685800"/>
            <a:fld id="{82F8B164-7930-46A0-ABAA-37A7071FBCC8}" type="slidenum">
              <a:rPr lang="en-US" smtClean="0"/>
              <a:pPr defTabSz="68580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0745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fld id="{69C64217-66C7-425A-A632-4915BF397BDC}" type="datetimeFigureOut">
              <a:rPr lang="en-US" smtClean="0"/>
              <a:pPr defTabSz="685800"/>
              <a:t>6/16/2023</a:t>
            </a:fld>
            <a:endParaRPr lang="en-US"/>
          </a:p>
        </p:txBody>
      </p:sp>
      <p:sp>
        <p:nvSpPr>
          <p:cNvPr id="6" name="Footer Placeholder 5"/>
          <p:cNvSpPr>
            <a:spLocks noGrp="1"/>
          </p:cNvSpPr>
          <p:nvPr>
            <p:ph type="ftr" sz="quarter" idx="11"/>
          </p:nvPr>
        </p:nvSpPr>
        <p:spPr/>
        <p:txBody>
          <a:bodyPr/>
          <a:lstStyle/>
          <a:p>
            <a:pPr defTabSz="685800"/>
            <a:endParaRPr lang="en-US"/>
          </a:p>
        </p:txBody>
      </p:sp>
      <p:sp>
        <p:nvSpPr>
          <p:cNvPr id="7" name="Slide Number Placeholder 6"/>
          <p:cNvSpPr>
            <a:spLocks noGrp="1"/>
          </p:cNvSpPr>
          <p:nvPr>
            <p:ph type="sldNum" sz="quarter" idx="12"/>
          </p:nvPr>
        </p:nvSpPr>
        <p:spPr/>
        <p:txBody>
          <a:bodyPr/>
          <a:lstStyle/>
          <a:p>
            <a:pPr defTabSz="685800"/>
            <a:fld id="{82F8B164-7930-46A0-ABAA-37A7071FBCC8}" type="slidenum">
              <a:rPr lang="en-US" smtClean="0"/>
              <a:pPr defTabSz="685800"/>
              <a:t>‹#›</a:t>
            </a:fld>
            <a:endParaRPr lang="en-US"/>
          </a:p>
        </p:txBody>
      </p:sp>
    </p:spTree>
    <p:extLst>
      <p:ext uri="{BB962C8B-B14F-4D97-AF65-F5344CB8AC3E}">
        <p14:creationId xmlns:p14="http://schemas.microsoft.com/office/powerpoint/2010/main" val="7591157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fld id="{69C64217-66C7-425A-A632-4915BF397BDC}" type="datetimeFigureOut">
              <a:rPr lang="en-US" smtClean="0"/>
              <a:pPr defTabSz="685800"/>
              <a:t>6/16/2023</a:t>
            </a:fld>
            <a:endParaRPr lang="en-US"/>
          </a:p>
        </p:txBody>
      </p:sp>
      <p:sp>
        <p:nvSpPr>
          <p:cNvPr id="8" name="Footer Placeholder 7"/>
          <p:cNvSpPr>
            <a:spLocks noGrp="1"/>
          </p:cNvSpPr>
          <p:nvPr>
            <p:ph type="ftr" sz="quarter" idx="11"/>
          </p:nvPr>
        </p:nvSpPr>
        <p:spPr/>
        <p:txBody>
          <a:bodyPr/>
          <a:lstStyle/>
          <a:p>
            <a:pPr defTabSz="685800"/>
            <a:endParaRPr lang="en-US"/>
          </a:p>
        </p:txBody>
      </p:sp>
      <p:sp>
        <p:nvSpPr>
          <p:cNvPr id="9" name="Slide Number Placeholder 8"/>
          <p:cNvSpPr>
            <a:spLocks noGrp="1"/>
          </p:cNvSpPr>
          <p:nvPr>
            <p:ph type="sldNum" sz="quarter" idx="12"/>
          </p:nvPr>
        </p:nvSpPr>
        <p:spPr/>
        <p:txBody>
          <a:bodyPr/>
          <a:lstStyle/>
          <a:p>
            <a:pPr defTabSz="685800"/>
            <a:fld id="{82F8B164-7930-46A0-ABAA-37A7071FBCC8}" type="slidenum">
              <a:rPr lang="en-US" smtClean="0"/>
              <a:pPr defTabSz="685800"/>
              <a:t>‹#›</a:t>
            </a:fld>
            <a:endParaRPr lang="en-US"/>
          </a:p>
        </p:txBody>
      </p:sp>
    </p:spTree>
    <p:extLst>
      <p:ext uri="{BB962C8B-B14F-4D97-AF65-F5344CB8AC3E}">
        <p14:creationId xmlns:p14="http://schemas.microsoft.com/office/powerpoint/2010/main" val="4026778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fld id="{69C64217-66C7-425A-A632-4915BF397BDC}" type="datetimeFigureOut">
              <a:rPr lang="en-US" smtClean="0"/>
              <a:pPr defTabSz="685800"/>
              <a:t>6/16/2023</a:t>
            </a:fld>
            <a:endParaRPr lang="en-US"/>
          </a:p>
        </p:txBody>
      </p:sp>
      <p:sp>
        <p:nvSpPr>
          <p:cNvPr id="4" name="Footer Placeholder 3"/>
          <p:cNvSpPr>
            <a:spLocks noGrp="1"/>
          </p:cNvSpPr>
          <p:nvPr>
            <p:ph type="ftr" sz="quarter" idx="11"/>
          </p:nvPr>
        </p:nvSpPr>
        <p:spPr/>
        <p:txBody>
          <a:bodyPr/>
          <a:lstStyle/>
          <a:p>
            <a:pPr defTabSz="685800"/>
            <a:endParaRPr lang="en-US"/>
          </a:p>
        </p:txBody>
      </p:sp>
      <p:sp>
        <p:nvSpPr>
          <p:cNvPr id="5" name="Slide Number Placeholder 4"/>
          <p:cNvSpPr>
            <a:spLocks noGrp="1"/>
          </p:cNvSpPr>
          <p:nvPr>
            <p:ph type="sldNum" sz="quarter" idx="12"/>
          </p:nvPr>
        </p:nvSpPr>
        <p:spPr/>
        <p:txBody>
          <a:bodyPr/>
          <a:lstStyle/>
          <a:p>
            <a:pPr defTabSz="685800"/>
            <a:fld id="{82F8B164-7930-46A0-ABAA-37A7071FBCC8}" type="slidenum">
              <a:rPr lang="en-US" smtClean="0"/>
              <a:pPr defTabSz="685800"/>
              <a:t>‹#›</a:t>
            </a:fld>
            <a:endParaRPr lang="en-US"/>
          </a:p>
        </p:txBody>
      </p:sp>
    </p:spTree>
    <p:extLst>
      <p:ext uri="{BB962C8B-B14F-4D97-AF65-F5344CB8AC3E}">
        <p14:creationId xmlns:p14="http://schemas.microsoft.com/office/powerpoint/2010/main" val="1186783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defTabSz="685800"/>
            <a:fld id="{69C64217-66C7-425A-A632-4915BF397BDC}" type="datetimeFigureOut">
              <a:rPr lang="en-US" smtClean="0"/>
              <a:pPr defTabSz="685800"/>
              <a:t>6/16/2023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defTabSz="685800"/>
            <a:endParaRPr lang="en-US"/>
          </a:p>
        </p:txBody>
      </p:sp>
      <p:sp>
        <p:nvSpPr>
          <p:cNvPr id="9" name="Slide Number Placeholder 8"/>
          <p:cNvSpPr>
            <a:spLocks noGrp="1"/>
          </p:cNvSpPr>
          <p:nvPr>
            <p:ph type="sldNum" sz="quarter" idx="12"/>
          </p:nvPr>
        </p:nvSpPr>
        <p:spPr/>
        <p:txBody>
          <a:bodyPr/>
          <a:lstStyle/>
          <a:p>
            <a:pPr defTabSz="685800"/>
            <a:fld id="{82F8B164-7930-46A0-ABAA-37A7071FBCC8}" type="slidenum">
              <a:rPr lang="en-US" smtClean="0"/>
              <a:pPr defTabSz="685800"/>
              <a:t>‹#›</a:t>
            </a:fld>
            <a:endParaRPr lang="en-US"/>
          </a:p>
        </p:txBody>
      </p:sp>
    </p:spTree>
    <p:extLst>
      <p:ext uri="{BB962C8B-B14F-4D97-AF65-F5344CB8AC3E}">
        <p14:creationId xmlns:p14="http://schemas.microsoft.com/office/powerpoint/2010/main" val="1359868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defTabSz="685800"/>
            <a:fld id="{69C64217-66C7-425A-A632-4915BF397BDC}" type="datetimeFigureOut">
              <a:rPr lang="en-US" smtClean="0"/>
              <a:pPr defTabSz="685800"/>
              <a:t>6/16/2023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defTabSz="685800"/>
            <a:endParaRPr 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defTabSz="685800"/>
            <a:fld id="{82F8B164-7930-46A0-ABAA-37A7071FBCC8}" type="slidenum">
              <a:rPr lang="en-US" smtClean="0">
                <a:solidFill>
                  <a:srgbClr val="637052"/>
                </a:solidFill>
              </a:rPr>
              <a:pPr defTabSz="685800"/>
              <a:t>‹#›</a:t>
            </a:fld>
            <a:endParaRPr lang="en-US">
              <a:solidFill>
                <a:srgbClr val="637052"/>
              </a:solidFill>
            </a:endParaRPr>
          </a:p>
        </p:txBody>
      </p:sp>
    </p:spTree>
    <p:extLst>
      <p:ext uri="{BB962C8B-B14F-4D97-AF65-F5344CB8AC3E}">
        <p14:creationId xmlns:p14="http://schemas.microsoft.com/office/powerpoint/2010/main" val="203382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D56E768-48C2-43FA-9F95-348D638E1A57}" type="datetimeFigureOut">
              <a:rPr lang="en-US" smtClean="0"/>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3A534-6FCD-498A-93F6-F1170507BA3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69C64217-66C7-425A-A632-4915BF397BDC}" type="datetimeFigureOut">
              <a:rPr lang="en-US" smtClean="0"/>
              <a:pPr defTabSz="685800"/>
              <a:t>6/16/2023</a:t>
            </a:fld>
            <a:endParaRPr lang="en-US"/>
          </a:p>
        </p:txBody>
      </p:sp>
      <p:sp>
        <p:nvSpPr>
          <p:cNvPr id="6" name="Footer Placeholder 5"/>
          <p:cNvSpPr>
            <a:spLocks noGrp="1"/>
          </p:cNvSpPr>
          <p:nvPr>
            <p:ph type="ftr" sz="quarter" idx="11"/>
          </p:nvPr>
        </p:nvSpPr>
        <p:spPr/>
        <p:txBody>
          <a:bodyPr/>
          <a:lstStyle/>
          <a:p>
            <a:pPr defTabSz="685800"/>
            <a:endParaRPr lang="en-US" dirty="0"/>
          </a:p>
        </p:txBody>
      </p:sp>
      <p:sp>
        <p:nvSpPr>
          <p:cNvPr id="7" name="Slide Number Placeholder 6"/>
          <p:cNvSpPr>
            <a:spLocks noGrp="1"/>
          </p:cNvSpPr>
          <p:nvPr>
            <p:ph type="sldNum" sz="quarter" idx="12"/>
          </p:nvPr>
        </p:nvSpPr>
        <p:spPr/>
        <p:txBody>
          <a:bodyPr/>
          <a:lstStyle/>
          <a:p>
            <a:pPr defTabSz="685800"/>
            <a:fld id="{82F8B164-7930-46A0-ABAA-37A7071FBCC8}" type="slidenum">
              <a:rPr lang="en-US" smtClean="0"/>
              <a:pPr defTabSz="685800"/>
              <a:t>‹#›</a:t>
            </a:fld>
            <a:endParaRPr lang="en-US"/>
          </a:p>
        </p:txBody>
      </p:sp>
    </p:spTree>
    <p:extLst>
      <p:ext uri="{BB962C8B-B14F-4D97-AF65-F5344CB8AC3E}">
        <p14:creationId xmlns:p14="http://schemas.microsoft.com/office/powerpoint/2010/main" val="18831296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fld id="{69C64217-66C7-425A-A632-4915BF397BDC}" type="datetimeFigureOut">
              <a:rPr lang="en-US" smtClean="0"/>
              <a:pPr defTabSz="685800"/>
              <a:t>6/16/2023</a:t>
            </a:fld>
            <a:endParaRPr lang="en-US"/>
          </a:p>
        </p:txBody>
      </p:sp>
      <p:sp>
        <p:nvSpPr>
          <p:cNvPr id="5" name="Footer Placeholder 4"/>
          <p:cNvSpPr>
            <a:spLocks noGrp="1"/>
          </p:cNvSpPr>
          <p:nvPr>
            <p:ph type="ftr" sz="quarter" idx="11"/>
          </p:nvPr>
        </p:nvSpPr>
        <p:spPr/>
        <p:txBody>
          <a:bodyPr/>
          <a:lstStyle/>
          <a:p>
            <a:pPr defTabSz="685800"/>
            <a:endParaRPr lang="en-US"/>
          </a:p>
        </p:txBody>
      </p:sp>
      <p:sp>
        <p:nvSpPr>
          <p:cNvPr id="6" name="Slide Number Placeholder 5"/>
          <p:cNvSpPr>
            <a:spLocks noGrp="1"/>
          </p:cNvSpPr>
          <p:nvPr>
            <p:ph type="sldNum" sz="quarter" idx="12"/>
          </p:nvPr>
        </p:nvSpPr>
        <p:spPr/>
        <p:txBody>
          <a:bodyPr/>
          <a:lstStyle/>
          <a:p>
            <a:pPr defTabSz="685800"/>
            <a:fld id="{82F8B164-7930-46A0-ABAA-37A7071FBCC8}" type="slidenum">
              <a:rPr lang="en-US" smtClean="0"/>
              <a:pPr defTabSz="685800"/>
              <a:t>‹#›</a:t>
            </a:fld>
            <a:endParaRPr lang="en-US"/>
          </a:p>
        </p:txBody>
      </p:sp>
    </p:spTree>
    <p:extLst>
      <p:ext uri="{BB962C8B-B14F-4D97-AF65-F5344CB8AC3E}">
        <p14:creationId xmlns:p14="http://schemas.microsoft.com/office/powerpoint/2010/main" val="7054351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fld id="{69C64217-66C7-425A-A632-4915BF397BDC}" type="datetimeFigureOut">
              <a:rPr lang="en-US" smtClean="0"/>
              <a:pPr defTabSz="685800"/>
              <a:t>6/16/2023</a:t>
            </a:fld>
            <a:endParaRPr lang="en-US"/>
          </a:p>
        </p:txBody>
      </p:sp>
      <p:sp>
        <p:nvSpPr>
          <p:cNvPr id="5" name="Footer Placeholder 4"/>
          <p:cNvSpPr>
            <a:spLocks noGrp="1"/>
          </p:cNvSpPr>
          <p:nvPr>
            <p:ph type="ftr" sz="quarter" idx="11"/>
          </p:nvPr>
        </p:nvSpPr>
        <p:spPr/>
        <p:txBody>
          <a:bodyPr/>
          <a:lstStyle/>
          <a:p>
            <a:pPr defTabSz="685800"/>
            <a:endParaRPr lang="en-US"/>
          </a:p>
        </p:txBody>
      </p:sp>
      <p:sp>
        <p:nvSpPr>
          <p:cNvPr id="6" name="Slide Number Placeholder 5"/>
          <p:cNvSpPr>
            <a:spLocks noGrp="1"/>
          </p:cNvSpPr>
          <p:nvPr>
            <p:ph type="sldNum" sz="quarter" idx="12"/>
          </p:nvPr>
        </p:nvSpPr>
        <p:spPr/>
        <p:txBody>
          <a:bodyPr/>
          <a:lstStyle/>
          <a:p>
            <a:pPr defTabSz="685800"/>
            <a:fld id="{82F8B164-7930-46A0-ABAA-37A7071FBCC8}" type="slidenum">
              <a:rPr lang="en-US" smtClean="0"/>
              <a:pPr defTabSz="685800"/>
              <a:t>‹#›</a:t>
            </a:fld>
            <a:endParaRPr lang="en-US"/>
          </a:p>
        </p:txBody>
      </p:sp>
    </p:spTree>
    <p:extLst>
      <p:ext uri="{BB962C8B-B14F-4D97-AF65-F5344CB8AC3E}">
        <p14:creationId xmlns:p14="http://schemas.microsoft.com/office/powerpoint/2010/main" val="241634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D56E768-48C2-43FA-9F95-348D638E1A57}" type="datetimeFigureOut">
              <a:rPr lang="en-US" smtClean="0"/>
              <a:t>6/16/2023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F3A534-6FCD-498A-93F6-F1170507BA3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D56E768-48C2-43FA-9F95-348D638E1A57}" type="datetimeFigureOut">
              <a:rPr lang="en-US" smtClean="0"/>
              <a:t>6/16/2023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F3A534-6FCD-498A-93F6-F1170507BA3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6E768-48C2-43FA-9F95-348D638E1A57}" type="datetimeFigureOut">
              <a:rPr lang="en-US" smtClean="0"/>
              <a:t>6/16/2023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F3A534-6FCD-498A-93F6-F1170507BA3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D56E768-48C2-43FA-9F95-348D638E1A57}" type="datetimeFigureOut">
              <a:rPr lang="en-US" smtClean="0"/>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3A534-6FCD-498A-93F6-F1170507BA3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D56E768-48C2-43FA-9F95-348D638E1A57}" type="datetimeFigureOut">
              <a:rPr lang="en-US" smtClean="0"/>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3A534-6FCD-498A-93F6-F1170507BA3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5.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D56E768-48C2-43FA-9F95-348D638E1A57}" type="datetimeFigureOut">
              <a:rPr lang="en-US" smtClean="0"/>
              <a:t>6/16/2023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8F3A534-6FCD-498A-93F6-F1170507BA3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 y="0"/>
            <a:ext cx="9143999" cy="1667086"/>
          </a:xfrm>
          <a:prstGeom prst="rect">
            <a:avLst/>
          </a:prstGeom>
        </p:spPr>
      </p:pic>
      <p:sp>
        <p:nvSpPr>
          <p:cNvPr id="2" name="Holder 2"/>
          <p:cNvSpPr>
            <a:spLocks noGrp="1"/>
          </p:cNvSpPr>
          <p:nvPr>
            <p:ph type="title"/>
          </p:nvPr>
        </p:nvSpPr>
        <p:spPr>
          <a:xfrm>
            <a:off x="1225105" y="354025"/>
            <a:ext cx="7024211" cy="553998"/>
          </a:xfrm>
          <a:prstGeom prst="rect">
            <a:avLst/>
          </a:prstGeom>
        </p:spPr>
        <p:txBody>
          <a:bodyPr wrap="square" lIns="0" tIns="0" rIns="0" bIns="0">
            <a:spAutoFit/>
          </a:bodyPr>
          <a:lstStyle>
            <a:lvl1pPr>
              <a:defRPr sz="3600" b="1" i="0">
                <a:solidFill>
                  <a:srgbClr val="003E71"/>
                </a:solidFill>
                <a:latin typeface="Source Sans 3"/>
                <a:cs typeface="Source Sans 3"/>
              </a:defRPr>
            </a:lvl1pPr>
          </a:lstStyle>
          <a:p>
            <a:endParaRPr/>
          </a:p>
        </p:txBody>
      </p:sp>
      <p:sp>
        <p:nvSpPr>
          <p:cNvPr id="3" name="Holder 3"/>
          <p:cNvSpPr>
            <a:spLocks noGrp="1"/>
          </p:cNvSpPr>
          <p:nvPr>
            <p:ph type="body" idx="1"/>
          </p:nvPr>
        </p:nvSpPr>
        <p:spPr>
          <a:xfrm>
            <a:off x="316611" y="3049523"/>
            <a:ext cx="5925503"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1"/>
            <a:ext cx="2926080" cy="207749"/>
          </a:xfrm>
          <a:prstGeom prst="rect">
            <a:avLst/>
          </a:prstGeom>
        </p:spPr>
        <p:txBody>
          <a:bodyPr wrap="square" lIns="0" tIns="0" rIns="0" bIns="0">
            <a:spAutoFit/>
          </a:bodyPr>
          <a:lstStyle>
            <a:lvl1pPr algn="ctr">
              <a:defRPr>
                <a:solidFill>
                  <a:schemeClr val="tx1">
                    <a:tint val="75000"/>
                  </a:schemeClr>
                </a:solidFill>
              </a:defRPr>
            </a:lvl1pPr>
          </a:lstStyle>
          <a:p>
            <a:pPr defTabSz="685800"/>
            <a:endParaRPr lang="en-US" sz="1350" kern="0">
              <a:solidFill>
                <a:prstClr val="black">
                  <a:tint val="75000"/>
                </a:prstClr>
              </a:solidFill>
            </a:endParaRPr>
          </a:p>
        </p:txBody>
      </p:sp>
      <p:sp>
        <p:nvSpPr>
          <p:cNvPr id="5" name="Holder 5"/>
          <p:cNvSpPr>
            <a:spLocks noGrp="1"/>
          </p:cNvSpPr>
          <p:nvPr>
            <p:ph type="dt" sz="half" idx="6"/>
          </p:nvPr>
        </p:nvSpPr>
        <p:spPr>
          <a:xfrm>
            <a:off x="457200" y="6377941"/>
            <a:ext cx="2103120" cy="207749"/>
          </a:xfrm>
          <a:prstGeom prst="rect">
            <a:avLst/>
          </a:prstGeom>
        </p:spPr>
        <p:txBody>
          <a:bodyPr wrap="square" lIns="0" tIns="0" rIns="0" bIns="0">
            <a:spAutoFit/>
          </a:bodyPr>
          <a:lstStyle>
            <a:lvl1pPr algn="l">
              <a:defRPr>
                <a:solidFill>
                  <a:schemeClr val="tx1">
                    <a:tint val="75000"/>
                  </a:schemeClr>
                </a:solidFill>
              </a:defRPr>
            </a:lvl1pPr>
          </a:lstStyle>
          <a:p>
            <a:pPr defTabSz="685800"/>
            <a:fld id="{1D8BD707-D9CF-40AE-B4C6-C98DA3205C09}" type="datetimeFigureOut">
              <a:rPr lang="en-US" sz="1350" kern="0" smtClean="0">
                <a:solidFill>
                  <a:prstClr val="black">
                    <a:tint val="75000"/>
                  </a:prstClr>
                </a:solidFill>
              </a:rPr>
              <a:pPr defTabSz="685800"/>
              <a:t>6/16/2023</a:t>
            </a:fld>
            <a:endParaRPr lang="en-US" sz="1350" kern="0">
              <a:solidFill>
                <a:prstClr val="black">
                  <a:tint val="75000"/>
                </a:prstClr>
              </a:solidFill>
            </a:endParaRPr>
          </a:p>
        </p:txBody>
      </p:sp>
      <p:sp>
        <p:nvSpPr>
          <p:cNvPr id="6" name="Holder 6"/>
          <p:cNvSpPr>
            <a:spLocks noGrp="1"/>
          </p:cNvSpPr>
          <p:nvPr>
            <p:ph type="sldNum" sz="quarter" idx="7"/>
          </p:nvPr>
        </p:nvSpPr>
        <p:spPr>
          <a:xfrm>
            <a:off x="6583680" y="6377941"/>
            <a:ext cx="2103120" cy="207749"/>
          </a:xfrm>
          <a:prstGeom prst="rect">
            <a:avLst/>
          </a:prstGeom>
        </p:spPr>
        <p:txBody>
          <a:bodyPr wrap="square" lIns="0" tIns="0" rIns="0" bIns="0">
            <a:spAutoFit/>
          </a:bodyPr>
          <a:lstStyle>
            <a:lvl1pPr algn="r">
              <a:defRPr>
                <a:solidFill>
                  <a:schemeClr val="tx1">
                    <a:tint val="75000"/>
                  </a:schemeClr>
                </a:solidFill>
              </a:defRPr>
            </a:lvl1pPr>
          </a:lstStyle>
          <a:p>
            <a:pPr defTabSz="685800"/>
            <a:fld id="{B6F15528-21DE-4FAA-801E-634DDDAF4B2B}" type="slidenum">
              <a:rPr lang="en-US" sz="1350" kern="0" smtClean="0">
                <a:solidFill>
                  <a:prstClr val="black">
                    <a:tint val="75000"/>
                  </a:prstClr>
                </a:solidFill>
              </a:rPr>
              <a:pPr defTabSz="685800"/>
              <a:t>‹#›</a:t>
            </a:fld>
            <a:endParaRPr lang="en-US" sz="1350" kern="0">
              <a:solidFill>
                <a:prstClr val="black">
                  <a:tint val="75000"/>
                </a:prstClr>
              </a:solidFill>
            </a:endParaRPr>
          </a:p>
        </p:txBody>
      </p:sp>
    </p:spTree>
    <p:extLst>
      <p:ext uri="{BB962C8B-B14F-4D97-AF65-F5344CB8AC3E}">
        <p14:creationId xmlns:p14="http://schemas.microsoft.com/office/powerpoint/2010/main" val="8919130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 y="0"/>
            <a:ext cx="9143999" cy="1667086"/>
          </a:xfrm>
          <a:prstGeom prst="rect">
            <a:avLst/>
          </a:prstGeom>
        </p:spPr>
      </p:pic>
      <p:sp>
        <p:nvSpPr>
          <p:cNvPr id="2" name="Holder 2"/>
          <p:cNvSpPr>
            <a:spLocks noGrp="1"/>
          </p:cNvSpPr>
          <p:nvPr>
            <p:ph type="title"/>
          </p:nvPr>
        </p:nvSpPr>
        <p:spPr>
          <a:xfrm>
            <a:off x="1225105" y="354025"/>
            <a:ext cx="7024211" cy="553998"/>
          </a:xfrm>
          <a:prstGeom prst="rect">
            <a:avLst/>
          </a:prstGeom>
        </p:spPr>
        <p:txBody>
          <a:bodyPr wrap="square" lIns="0" tIns="0" rIns="0" bIns="0">
            <a:spAutoFit/>
          </a:bodyPr>
          <a:lstStyle>
            <a:lvl1pPr>
              <a:defRPr sz="3600" b="1" i="0">
                <a:solidFill>
                  <a:srgbClr val="003E71"/>
                </a:solidFill>
                <a:latin typeface="Source Sans 3"/>
                <a:cs typeface="Source Sans 3"/>
              </a:defRPr>
            </a:lvl1pPr>
          </a:lstStyle>
          <a:p>
            <a:endParaRPr/>
          </a:p>
        </p:txBody>
      </p:sp>
      <p:sp>
        <p:nvSpPr>
          <p:cNvPr id="3" name="Holder 3"/>
          <p:cNvSpPr>
            <a:spLocks noGrp="1"/>
          </p:cNvSpPr>
          <p:nvPr>
            <p:ph type="body" idx="1"/>
          </p:nvPr>
        </p:nvSpPr>
        <p:spPr>
          <a:xfrm>
            <a:off x="316611" y="3049523"/>
            <a:ext cx="5925503"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1"/>
            <a:ext cx="2926080" cy="207749"/>
          </a:xfrm>
          <a:prstGeom prst="rect">
            <a:avLst/>
          </a:prstGeom>
        </p:spPr>
        <p:txBody>
          <a:bodyPr wrap="square" lIns="0" tIns="0" rIns="0" bIns="0">
            <a:spAutoFit/>
          </a:bodyPr>
          <a:lstStyle>
            <a:lvl1pPr algn="ctr">
              <a:defRPr>
                <a:solidFill>
                  <a:schemeClr val="tx1">
                    <a:tint val="75000"/>
                  </a:schemeClr>
                </a:solidFill>
              </a:defRPr>
            </a:lvl1pPr>
          </a:lstStyle>
          <a:p>
            <a:pPr defTabSz="685800"/>
            <a:endParaRPr lang="en-US" sz="1350" kern="0">
              <a:solidFill>
                <a:prstClr val="black">
                  <a:tint val="75000"/>
                </a:prstClr>
              </a:solidFill>
            </a:endParaRPr>
          </a:p>
        </p:txBody>
      </p:sp>
      <p:sp>
        <p:nvSpPr>
          <p:cNvPr id="5" name="Holder 5"/>
          <p:cNvSpPr>
            <a:spLocks noGrp="1"/>
          </p:cNvSpPr>
          <p:nvPr>
            <p:ph type="dt" sz="half" idx="6"/>
          </p:nvPr>
        </p:nvSpPr>
        <p:spPr>
          <a:xfrm>
            <a:off x="457200" y="6377941"/>
            <a:ext cx="2103120" cy="207749"/>
          </a:xfrm>
          <a:prstGeom prst="rect">
            <a:avLst/>
          </a:prstGeom>
        </p:spPr>
        <p:txBody>
          <a:bodyPr wrap="square" lIns="0" tIns="0" rIns="0" bIns="0">
            <a:spAutoFit/>
          </a:bodyPr>
          <a:lstStyle>
            <a:lvl1pPr algn="l">
              <a:defRPr>
                <a:solidFill>
                  <a:schemeClr val="tx1">
                    <a:tint val="75000"/>
                  </a:schemeClr>
                </a:solidFill>
              </a:defRPr>
            </a:lvl1pPr>
          </a:lstStyle>
          <a:p>
            <a:pPr defTabSz="685800"/>
            <a:fld id="{1D8BD707-D9CF-40AE-B4C6-C98DA3205C09}" type="datetimeFigureOut">
              <a:rPr lang="en-US" sz="1350" kern="0" smtClean="0">
                <a:solidFill>
                  <a:prstClr val="black">
                    <a:tint val="75000"/>
                  </a:prstClr>
                </a:solidFill>
              </a:rPr>
              <a:pPr defTabSz="685800"/>
              <a:t>6/16/2023</a:t>
            </a:fld>
            <a:endParaRPr lang="en-US" sz="1350" kern="0">
              <a:solidFill>
                <a:prstClr val="black">
                  <a:tint val="75000"/>
                </a:prstClr>
              </a:solidFill>
            </a:endParaRPr>
          </a:p>
        </p:txBody>
      </p:sp>
      <p:sp>
        <p:nvSpPr>
          <p:cNvPr id="6" name="Holder 6"/>
          <p:cNvSpPr>
            <a:spLocks noGrp="1"/>
          </p:cNvSpPr>
          <p:nvPr>
            <p:ph type="sldNum" sz="quarter" idx="7"/>
          </p:nvPr>
        </p:nvSpPr>
        <p:spPr>
          <a:xfrm>
            <a:off x="6583680" y="6377941"/>
            <a:ext cx="2103120" cy="207749"/>
          </a:xfrm>
          <a:prstGeom prst="rect">
            <a:avLst/>
          </a:prstGeom>
        </p:spPr>
        <p:txBody>
          <a:bodyPr wrap="square" lIns="0" tIns="0" rIns="0" bIns="0">
            <a:spAutoFit/>
          </a:bodyPr>
          <a:lstStyle>
            <a:lvl1pPr algn="r">
              <a:defRPr>
                <a:solidFill>
                  <a:schemeClr val="tx1">
                    <a:tint val="75000"/>
                  </a:schemeClr>
                </a:solidFill>
              </a:defRPr>
            </a:lvl1pPr>
          </a:lstStyle>
          <a:p>
            <a:pPr defTabSz="685800"/>
            <a:fld id="{B6F15528-21DE-4FAA-801E-634DDDAF4B2B}" type="slidenum">
              <a:rPr lang="en-US" sz="1350" kern="0" smtClean="0">
                <a:solidFill>
                  <a:prstClr val="black">
                    <a:tint val="75000"/>
                  </a:prstClr>
                </a:solidFill>
              </a:rPr>
              <a:pPr defTabSz="685800"/>
              <a:t>‹#›</a:t>
            </a:fld>
            <a:endParaRPr lang="en-US" sz="1350" kern="0">
              <a:solidFill>
                <a:prstClr val="black">
                  <a:tint val="75000"/>
                </a:prstClr>
              </a:solidFill>
            </a:endParaRPr>
          </a:p>
        </p:txBody>
      </p:sp>
    </p:spTree>
    <p:extLst>
      <p:ext uri="{BB962C8B-B14F-4D97-AF65-F5344CB8AC3E}">
        <p14:creationId xmlns:p14="http://schemas.microsoft.com/office/powerpoint/2010/main" val="39843537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 y="0"/>
            <a:ext cx="9143999" cy="1667086"/>
          </a:xfrm>
          <a:prstGeom prst="rect">
            <a:avLst/>
          </a:prstGeom>
        </p:spPr>
      </p:pic>
      <p:sp>
        <p:nvSpPr>
          <p:cNvPr id="2" name="Holder 2"/>
          <p:cNvSpPr>
            <a:spLocks noGrp="1"/>
          </p:cNvSpPr>
          <p:nvPr>
            <p:ph type="title"/>
          </p:nvPr>
        </p:nvSpPr>
        <p:spPr>
          <a:xfrm>
            <a:off x="1225105" y="354025"/>
            <a:ext cx="7024211" cy="553998"/>
          </a:xfrm>
          <a:prstGeom prst="rect">
            <a:avLst/>
          </a:prstGeom>
        </p:spPr>
        <p:txBody>
          <a:bodyPr wrap="square" lIns="0" tIns="0" rIns="0" bIns="0">
            <a:spAutoFit/>
          </a:bodyPr>
          <a:lstStyle>
            <a:lvl1pPr>
              <a:defRPr sz="3600" b="1" i="0">
                <a:solidFill>
                  <a:srgbClr val="003E71"/>
                </a:solidFill>
                <a:latin typeface="Source Sans 3"/>
                <a:cs typeface="Source Sans 3"/>
              </a:defRPr>
            </a:lvl1pPr>
          </a:lstStyle>
          <a:p>
            <a:endParaRPr/>
          </a:p>
        </p:txBody>
      </p:sp>
      <p:sp>
        <p:nvSpPr>
          <p:cNvPr id="3" name="Holder 3"/>
          <p:cNvSpPr>
            <a:spLocks noGrp="1"/>
          </p:cNvSpPr>
          <p:nvPr>
            <p:ph type="body" idx="1"/>
          </p:nvPr>
        </p:nvSpPr>
        <p:spPr>
          <a:xfrm>
            <a:off x="316611" y="3049523"/>
            <a:ext cx="5925503"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1"/>
            <a:ext cx="2926080" cy="207749"/>
          </a:xfrm>
          <a:prstGeom prst="rect">
            <a:avLst/>
          </a:prstGeom>
        </p:spPr>
        <p:txBody>
          <a:bodyPr wrap="square" lIns="0" tIns="0" rIns="0" bIns="0">
            <a:spAutoFit/>
          </a:bodyPr>
          <a:lstStyle>
            <a:lvl1pPr algn="ctr">
              <a:defRPr>
                <a:solidFill>
                  <a:schemeClr val="tx1">
                    <a:tint val="75000"/>
                  </a:schemeClr>
                </a:solidFill>
              </a:defRPr>
            </a:lvl1pPr>
          </a:lstStyle>
          <a:p>
            <a:pPr defTabSz="685800"/>
            <a:endParaRPr lang="en-US" sz="1350" kern="0">
              <a:solidFill>
                <a:prstClr val="black">
                  <a:tint val="75000"/>
                </a:prstClr>
              </a:solidFill>
            </a:endParaRPr>
          </a:p>
        </p:txBody>
      </p:sp>
      <p:sp>
        <p:nvSpPr>
          <p:cNvPr id="5" name="Holder 5"/>
          <p:cNvSpPr>
            <a:spLocks noGrp="1"/>
          </p:cNvSpPr>
          <p:nvPr>
            <p:ph type="dt" sz="half" idx="6"/>
          </p:nvPr>
        </p:nvSpPr>
        <p:spPr>
          <a:xfrm>
            <a:off x="457200" y="6377941"/>
            <a:ext cx="2103120" cy="207749"/>
          </a:xfrm>
          <a:prstGeom prst="rect">
            <a:avLst/>
          </a:prstGeom>
        </p:spPr>
        <p:txBody>
          <a:bodyPr wrap="square" lIns="0" tIns="0" rIns="0" bIns="0">
            <a:spAutoFit/>
          </a:bodyPr>
          <a:lstStyle>
            <a:lvl1pPr algn="l">
              <a:defRPr>
                <a:solidFill>
                  <a:schemeClr val="tx1">
                    <a:tint val="75000"/>
                  </a:schemeClr>
                </a:solidFill>
              </a:defRPr>
            </a:lvl1pPr>
          </a:lstStyle>
          <a:p>
            <a:pPr defTabSz="685800"/>
            <a:fld id="{1D8BD707-D9CF-40AE-B4C6-C98DA3205C09}" type="datetimeFigureOut">
              <a:rPr lang="en-US" sz="1350" kern="0" smtClean="0">
                <a:solidFill>
                  <a:prstClr val="black">
                    <a:tint val="75000"/>
                  </a:prstClr>
                </a:solidFill>
              </a:rPr>
              <a:pPr defTabSz="685800"/>
              <a:t>6/16/2023</a:t>
            </a:fld>
            <a:endParaRPr lang="en-US" sz="1350" kern="0">
              <a:solidFill>
                <a:prstClr val="black">
                  <a:tint val="75000"/>
                </a:prstClr>
              </a:solidFill>
            </a:endParaRPr>
          </a:p>
        </p:txBody>
      </p:sp>
      <p:sp>
        <p:nvSpPr>
          <p:cNvPr id="6" name="Holder 6"/>
          <p:cNvSpPr>
            <a:spLocks noGrp="1"/>
          </p:cNvSpPr>
          <p:nvPr>
            <p:ph type="sldNum" sz="quarter" idx="7"/>
          </p:nvPr>
        </p:nvSpPr>
        <p:spPr>
          <a:xfrm>
            <a:off x="6583680" y="6377941"/>
            <a:ext cx="2103120" cy="207749"/>
          </a:xfrm>
          <a:prstGeom prst="rect">
            <a:avLst/>
          </a:prstGeom>
        </p:spPr>
        <p:txBody>
          <a:bodyPr wrap="square" lIns="0" tIns="0" rIns="0" bIns="0">
            <a:spAutoFit/>
          </a:bodyPr>
          <a:lstStyle>
            <a:lvl1pPr algn="r">
              <a:defRPr>
                <a:solidFill>
                  <a:schemeClr val="tx1">
                    <a:tint val="75000"/>
                  </a:schemeClr>
                </a:solidFill>
              </a:defRPr>
            </a:lvl1pPr>
          </a:lstStyle>
          <a:p>
            <a:pPr defTabSz="685800"/>
            <a:fld id="{B6F15528-21DE-4FAA-801E-634DDDAF4B2B}" type="slidenum">
              <a:rPr lang="en-US" sz="1350" kern="0" smtClean="0">
                <a:solidFill>
                  <a:prstClr val="black">
                    <a:tint val="75000"/>
                  </a:prstClr>
                </a:solidFill>
              </a:rPr>
              <a:pPr defTabSz="685800"/>
              <a:t>‹#›</a:t>
            </a:fld>
            <a:endParaRPr lang="en-US" sz="1350" kern="0">
              <a:solidFill>
                <a:prstClr val="black">
                  <a:tint val="75000"/>
                </a:prstClr>
              </a:solidFill>
            </a:endParaRPr>
          </a:p>
        </p:txBody>
      </p:sp>
    </p:spTree>
    <p:extLst>
      <p:ext uri="{BB962C8B-B14F-4D97-AF65-F5344CB8AC3E}">
        <p14:creationId xmlns:p14="http://schemas.microsoft.com/office/powerpoint/2010/main" val="2507302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 y="0"/>
            <a:ext cx="9143999" cy="1667086"/>
          </a:xfrm>
          <a:prstGeom prst="rect">
            <a:avLst/>
          </a:prstGeom>
        </p:spPr>
      </p:pic>
      <p:sp>
        <p:nvSpPr>
          <p:cNvPr id="2" name="Holder 2"/>
          <p:cNvSpPr>
            <a:spLocks noGrp="1"/>
          </p:cNvSpPr>
          <p:nvPr>
            <p:ph type="title"/>
          </p:nvPr>
        </p:nvSpPr>
        <p:spPr>
          <a:xfrm>
            <a:off x="1225105" y="354025"/>
            <a:ext cx="7024211" cy="553998"/>
          </a:xfrm>
          <a:prstGeom prst="rect">
            <a:avLst/>
          </a:prstGeom>
        </p:spPr>
        <p:txBody>
          <a:bodyPr wrap="square" lIns="0" tIns="0" rIns="0" bIns="0">
            <a:spAutoFit/>
          </a:bodyPr>
          <a:lstStyle>
            <a:lvl1pPr>
              <a:defRPr sz="3600" b="1" i="0">
                <a:solidFill>
                  <a:srgbClr val="003E71"/>
                </a:solidFill>
                <a:latin typeface="Source Sans 3"/>
                <a:cs typeface="Source Sans 3"/>
              </a:defRPr>
            </a:lvl1pPr>
          </a:lstStyle>
          <a:p>
            <a:endParaRPr/>
          </a:p>
        </p:txBody>
      </p:sp>
      <p:sp>
        <p:nvSpPr>
          <p:cNvPr id="3" name="Holder 3"/>
          <p:cNvSpPr>
            <a:spLocks noGrp="1"/>
          </p:cNvSpPr>
          <p:nvPr>
            <p:ph type="body" idx="1"/>
          </p:nvPr>
        </p:nvSpPr>
        <p:spPr>
          <a:xfrm>
            <a:off x="316611" y="3049523"/>
            <a:ext cx="5925503"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1"/>
            <a:ext cx="2926080" cy="207749"/>
          </a:xfrm>
          <a:prstGeom prst="rect">
            <a:avLst/>
          </a:prstGeom>
        </p:spPr>
        <p:txBody>
          <a:bodyPr wrap="square" lIns="0" tIns="0" rIns="0" bIns="0">
            <a:spAutoFit/>
          </a:bodyPr>
          <a:lstStyle>
            <a:lvl1pPr algn="ctr">
              <a:defRPr>
                <a:solidFill>
                  <a:schemeClr val="tx1">
                    <a:tint val="75000"/>
                  </a:schemeClr>
                </a:solidFill>
              </a:defRPr>
            </a:lvl1pPr>
          </a:lstStyle>
          <a:p>
            <a:pPr defTabSz="685800"/>
            <a:endParaRPr lang="en-US" sz="1350" kern="0">
              <a:solidFill>
                <a:prstClr val="black">
                  <a:tint val="75000"/>
                </a:prstClr>
              </a:solidFill>
            </a:endParaRPr>
          </a:p>
        </p:txBody>
      </p:sp>
      <p:sp>
        <p:nvSpPr>
          <p:cNvPr id="5" name="Holder 5"/>
          <p:cNvSpPr>
            <a:spLocks noGrp="1"/>
          </p:cNvSpPr>
          <p:nvPr>
            <p:ph type="dt" sz="half" idx="6"/>
          </p:nvPr>
        </p:nvSpPr>
        <p:spPr>
          <a:xfrm>
            <a:off x="457200" y="6377941"/>
            <a:ext cx="2103120" cy="207749"/>
          </a:xfrm>
          <a:prstGeom prst="rect">
            <a:avLst/>
          </a:prstGeom>
        </p:spPr>
        <p:txBody>
          <a:bodyPr wrap="square" lIns="0" tIns="0" rIns="0" bIns="0">
            <a:spAutoFit/>
          </a:bodyPr>
          <a:lstStyle>
            <a:lvl1pPr algn="l">
              <a:defRPr>
                <a:solidFill>
                  <a:schemeClr val="tx1">
                    <a:tint val="75000"/>
                  </a:schemeClr>
                </a:solidFill>
              </a:defRPr>
            </a:lvl1pPr>
          </a:lstStyle>
          <a:p>
            <a:pPr defTabSz="685800"/>
            <a:fld id="{1D8BD707-D9CF-40AE-B4C6-C98DA3205C09}" type="datetimeFigureOut">
              <a:rPr lang="en-US" sz="1350" kern="0" smtClean="0">
                <a:solidFill>
                  <a:prstClr val="black">
                    <a:tint val="75000"/>
                  </a:prstClr>
                </a:solidFill>
              </a:rPr>
              <a:pPr defTabSz="685800"/>
              <a:t>6/16/2023</a:t>
            </a:fld>
            <a:endParaRPr lang="en-US" sz="1350" kern="0">
              <a:solidFill>
                <a:prstClr val="black">
                  <a:tint val="75000"/>
                </a:prstClr>
              </a:solidFill>
            </a:endParaRPr>
          </a:p>
        </p:txBody>
      </p:sp>
      <p:sp>
        <p:nvSpPr>
          <p:cNvPr id="6" name="Holder 6"/>
          <p:cNvSpPr>
            <a:spLocks noGrp="1"/>
          </p:cNvSpPr>
          <p:nvPr>
            <p:ph type="sldNum" sz="quarter" idx="7"/>
          </p:nvPr>
        </p:nvSpPr>
        <p:spPr>
          <a:xfrm>
            <a:off x="6583680" y="6377941"/>
            <a:ext cx="2103120" cy="207749"/>
          </a:xfrm>
          <a:prstGeom prst="rect">
            <a:avLst/>
          </a:prstGeom>
        </p:spPr>
        <p:txBody>
          <a:bodyPr wrap="square" lIns="0" tIns="0" rIns="0" bIns="0">
            <a:spAutoFit/>
          </a:bodyPr>
          <a:lstStyle>
            <a:lvl1pPr algn="r">
              <a:defRPr>
                <a:solidFill>
                  <a:schemeClr val="tx1">
                    <a:tint val="75000"/>
                  </a:schemeClr>
                </a:solidFill>
              </a:defRPr>
            </a:lvl1pPr>
          </a:lstStyle>
          <a:p>
            <a:pPr defTabSz="685800"/>
            <a:fld id="{B6F15528-21DE-4FAA-801E-634DDDAF4B2B}" type="slidenum">
              <a:rPr lang="en-US" sz="1350" kern="0" smtClean="0">
                <a:solidFill>
                  <a:prstClr val="black">
                    <a:tint val="75000"/>
                  </a:prstClr>
                </a:solidFill>
              </a:rPr>
              <a:pPr defTabSz="685800"/>
              <a:t>‹#›</a:t>
            </a:fld>
            <a:endParaRPr lang="en-US" sz="1350" kern="0">
              <a:solidFill>
                <a:prstClr val="black">
                  <a:tint val="75000"/>
                </a:prstClr>
              </a:solidFill>
            </a:endParaRPr>
          </a:p>
        </p:txBody>
      </p:sp>
    </p:spTree>
    <p:extLst>
      <p:ext uri="{BB962C8B-B14F-4D97-AF65-F5344CB8AC3E}">
        <p14:creationId xmlns:p14="http://schemas.microsoft.com/office/powerpoint/2010/main" val="323227774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pPr defTabSz="685800"/>
            <a:fld id="{69C64217-66C7-425A-A632-4915BF397BDC}" type="datetimeFigureOut">
              <a:rPr lang="en-US" smtClean="0"/>
              <a:pPr defTabSz="685800"/>
              <a:t>6/16/2023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pPr defTabSz="685800"/>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pPr defTabSz="685800"/>
            <a:fld id="{82F8B164-7930-46A0-ABAA-37A7071FBCC8}" type="slidenum">
              <a:rPr lang="en-US" smtClean="0"/>
              <a:pPr defTabSz="68580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1340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gif"/><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publichealth.va.gov/exposures/radiation/benefits/registry-exam.asp" TargetMode="External"/><Relationship Id="rId3" Type="http://schemas.openxmlformats.org/officeDocument/2006/relationships/hyperlink" Target="https://www.va.gov/health-care/health-needs-conditions/military-sexual-trauma/" TargetMode="External"/><Relationship Id="rId7" Type="http://schemas.openxmlformats.org/officeDocument/2006/relationships/hyperlink" Target="https://www.va.gov/disability/about-disability-ratings/" TargetMode="External"/><Relationship Id="rId2" Type="http://schemas.openxmlformats.org/officeDocument/2006/relationships/hyperlink" Target="https://www.va.gov/health-care/health-needs-conditions/mental-health/" TargetMode="External"/><Relationship Id="rId1" Type="http://schemas.openxmlformats.org/officeDocument/2006/relationships/slideLayout" Target="../slideLayouts/slideLayout2.xml"/><Relationship Id="rId6" Type="http://schemas.openxmlformats.org/officeDocument/2006/relationships/hyperlink" Target="https://www.va.gov/disability/va-claim-exam/" TargetMode="External"/><Relationship Id="rId5" Type="http://schemas.openxmlformats.org/officeDocument/2006/relationships/hyperlink" Target="https://www.va.gov/HEALTHBENEFITS/apply/returning_servicemembers.asp" TargetMode="External"/><Relationship Id="rId10" Type="http://schemas.openxmlformats.org/officeDocument/2006/relationships/hyperlink" Target="https://www.research.va.gov/MVP/default.cfm" TargetMode="External"/><Relationship Id="rId4" Type="http://schemas.openxmlformats.org/officeDocument/2006/relationships/hyperlink" Target="https://www.va.gov/health-care/health-needs-conditions/health-issues-related-to-service-era/" TargetMode="External"/><Relationship Id="rId9" Type="http://schemas.openxmlformats.org/officeDocument/2006/relationships/hyperlink" Target="https://www.va.gov/health-care/wellness-program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5.xml"/><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jpg"/><Relationship Id="rId7" Type="http://schemas.openxmlformats.org/officeDocument/2006/relationships/image" Target="../media/image66.png"/><Relationship Id="rId2" Type="http://schemas.openxmlformats.org/officeDocument/2006/relationships/image" Target="../media/image61.jpg"/><Relationship Id="rId1" Type="http://schemas.openxmlformats.org/officeDocument/2006/relationships/slideLayout" Target="../slideLayouts/slideLayout1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g"/><Relationship Id="rId9" Type="http://schemas.openxmlformats.org/officeDocument/2006/relationships/image" Target="../media/image68.jp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4.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image" Target="../media/image16.emf"/><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14.png"/><Relationship Id="rId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18.png"/><Relationship Id="rId9"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image" Target="../media/image16.emf"/><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14.png"/><Relationship Id="rId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18.png"/><Relationship Id="rId9"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80.gif"/><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27.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14.pn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cstate="print"/>
          <a:srcRect/>
          <a:stretch>
            <a:fillRect/>
          </a:stretch>
        </p:blipFill>
        <p:spPr bwMode="auto">
          <a:xfrm>
            <a:off x="1664488" y="1314784"/>
            <a:ext cx="5562600" cy="4171950"/>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23" descr="http://www.helis.com/h/h1_3nam.jpg"/>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1389737" y="1334075"/>
            <a:ext cx="3271784" cy="2514600"/>
          </a:xfrm>
          <a:prstGeom prst="rect">
            <a:avLst/>
          </a:prstGeom>
          <a:noFill/>
          <a:effectLst>
            <a:softEdge rad="635000"/>
          </a:effectLst>
        </p:spPr>
      </p:pic>
      <p:pic>
        <p:nvPicPr>
          <p:cNvPr id="5" name="Picture 21" descr="http://www.britsattheirbest.com/images/f_wwii_parachutes.gif"/>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4819043" y="1447800"/>
            <a:ext cx="2525059" cy="1981200"/>
          </a:xfrm>
          <a:prstGeom prst="rect">
            <a:avLst/>
          </a:prstGeom>
          <a:noFill/>
          <a:effectLst>
            <a:softEdge rad="317500"/>
          </a:effectLst>
        </p:spPr>
      </p:pic>
      <p:pic>
        <p:nvPicPr>
          <p:cNvPr id="6" name="Picture 17" descr="http://blog.cleveland.com/world_impact/2009/01/large_Marine-Sunset-Afghanistan-Dec8-09.jpg"/>
          <p:cNvPicPr>
            <a:picLocks noChangeAspect="1" noChangeArrowheads="1"/>
          </p:cNvPicPr>
          <p:nvPr/>
        </p:nvPicPr>
        <p:blipFill>
          <a:blip r:embed="rId5" cstate="print">
            <a:lum bright="-10000"/>
          </a:blip>
          <a:srcRect/>
          <a:stretch>
            <a:fillRect/>
          </a:stretch>
        </p:blipFill>
        <p:spPr bwMode="auto">
          <a:xfrm>
            <a:off x="3276600" y="3581400"/>
            <a:ext cx="3476625" cy="2310076"/>
          </a:xfrm>
          <a:prstGeom prst="rect">
            <a:avLst/>
          </a:prstGeom>
          <a:noFill/>
          <a:effectLst>
            <a:softEdge rad="635000"/>
          </a:effectLst>
        </p:spPr>
      </p:pic>
      <p:pic>
        <p:nvPicPr>
          <p:cNvPr id="7" name="Picture 12"/>
          <p:cNvPicPr>
            <a:picLocks noChangeAspect="1" noChangeArrowheads="1"/>
          </p:cNvPicPr>
          <p:nvPr/>
        </p:nvPicPr>
        <p:blipFill>
          <a:blip r:embed="rId6" cstate="print"/>
          <a:srcRect/>
          <a:stretch>
            <a:fillRect/>
          </a:stretch>
        </p:blipFill>
        <p:spPr bwMode="auto">
          <a:xfrm>
            <a:off x="1129229" y="3240869"/>
            <a:ext cx="3442771" cy="2286000"/>
          </a:xfrm>
          <a:prstGeom prst="rect">
            <a:avLst/>
          </a:prstGeom>
          <a:noFill/>
          <a:ln w="12700" cap="flat" cmpd="sng">
            <a:noFill/>
            <a:prstDash val="solid"/>
            <a:miter lim="800000"/>
            <a:headEnd type="none" w="sm" len="sm"/>
            <a:tailEnd type="none" w="sm" len="sm"/>
          </a:ln>
          <a:effectLst>
            <a:softEdge rad="635000"/>
          </a:effectLst>
        </p:spPr>
      </p:pic>
      <p:pic>
        <p:nvPicPr>
          <p:cNvPr id="8" name="Picture 17" descr="http://blog.cleveland.com/world_impact/2009/01/large_Marine-Sunset-Afghanistan-Dec8-09.jpg"/>
          <p:cNvPicPr>
            <a:picLocks noChangeAspect="1" noChangeArrowheads="1"/>
          </p:cNvPicPr>
          <p:nvPr/>
        </p:nvPicPr>
        <p:blipFill>
          <a:blip r:embed="rId5" cstate="print">
            <a:lum bright="-10000"/>
          </a:blip>
          <a:srcRect/>
          <a:stretch>
            <a:fillRect/>
          </a:stretch>
        </p:blipFill>
        <p:spPr bwMode="auto">
          <a:xfrm>
            <a:off x="3226878" y="3733800"/>
            <a:ext cx="3476625" cy="2310076"/>
          </a:xfrm>
          <a:prstGeom prst="rect">
            <a:avLst/>
          </a:prstGeom>
          <a:noFill/>
          <a:effectLst>
            <a:softEdge rad="635000"/>
          </a:effectLst>
        </p:spPr>
      </p:pic>
      <p:pic>
        <p:nvPicPr>
          <p:cNvPr id="9" name="Picture 19" descr="http://www.army.mil/-images/2009/06/12/40919/army.mil-40919-2009-06-12-160622.jpg"/>
          <p:cNvPicPr>
            <a:picLocks noChangeAspect="1" noChangeArrowheads="1"/>
          </p:cNvPicPr>
          <p:nvPr/>
        </p:nvPicPr>
        <p:blipFill>
          <a:blip r:embed="rId7" cstate="print">
            <a:lum bright="-10000"/>
          </a:blip>
          <a:srcRect/>
          <a:stretch>
            <a:fillRect/>
          </a:stretch>
        </p:blipFill>
        <p:spPr bwMode="auto">
          <a:xfrm>
            <a:off x="4797020" y="3193307"/>
            <a:ext cx="2667000" cy="2006520"/>
          </a:xfrm>
          <a:prstGeom prst="rect">
            <a:avLst/>
          </a:prstGeom>
          <a:noFill/>
          <a:effectLst>
            <a:softEdge rad="635000"/>
          </a:effectLst>
        </p:spPr>
      </p:pic>
      <p:sp>
        <p:nvSpPr>
          <p:cNvPr id="10" name="Text Box 5"/>
          <p:cNvSpPr txBox="1">
            <a:spLocks noChangeArrowheads="1"/>
          </p:cNvSpPr>
          <p:nvPr/>
        </p:nvSpPr>
        <p:spPr bwMode="auto">
          <a:xfrm>
            <a:off x="0" y="152400"/>
            <a:ext cx="9144000" cy="923330"/>
          </a:xfrm>
          <a:prstGeom prst="rect">
            <a:avLst/>
          </a:prstGeom>
          <a:noFill/>
          <a:ln w="9525">
            <a:noFill/>
            <a:miter lim="800000"/>
            <a:headEnd/>
            <a:tailEnd/>
          </a:ln>
          <a:effectLst/>
        </p:spPr>
        <p:txBody>
          <a:bodyPr wrap="square">
            <a:spAutoFit/>
            <a:scene3d>
              <a:camera prst="orthographicFront"/>
              <a:lightRig rig="threePt" dir="t"/>
            </a:scene3d>
            <a:sp3d extrusionH="57150">
              <a:bevelT w="38100" h="38100"/>
            </a:sp3d>
          </a:bodyPr>
          <a:lstStyle/>
          <a:p>
            <a:pPr eaLnBrk="1" hangingPunct="1">
              <a:spcBef>
                <a:spcPct val="50000"/>
              </a:spcBef>
              <a:defRPr/>
            </a:pPr>
            <a:r>
              <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ernard MT Condensed" pitchFamily="18" charset="0"/>
              </a:rPr>
              <a:t>Calaveras County Veteran Services</a:t>
            </a:r>
          </a:p>
        </p:txBody>
      </p:sp>
      <p:pic>
        <p:nvPicPr>
          <p:cNvPr id="11" name="Picture 2" descr="Calaveras County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879" y="6043876"/>
            <a:ext cx="28575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8427E70-7152-4542-B3F3-8FB27F5F7029}"/>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732786" y="5891476"/>
            <a:ext cx="2950863" cy="775622"/>
          </a:xfrm>
          <a:prstGeom prst="rect">
            <a:avLst/>
          </a:prstGeom>
        </p:spPr>
      </p:pic>
    </p:spTree>
    <p:extLst>
      <p:ext uri="{BB962C8B-B14F-4D97-AF65-F5344CB8AC3E}">
        <p14:creationId xmlns:p14="http://schemas.microsoft.com/office/powerpoint/2010/main" val="996916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8"/>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56581026"/>
              </p:ext>
            </p:extLst>
          </p:nvPr>
        </p:nvGraphicFramePr>
        <p:xfrm>
          <a:off x="228600" y="1676400"/>
          <a:ext cx="8506693" cy="3690585"/>
        </p:xfrm>
        <a:graphic>
          <a:graphicData uri="http://schemas.openxmlformats.org/drawingml/2006/table">
            <a:tbl>
              <a:tblPr>
                <a:tableStyleId>{5C22544A-7EE6-4342-B048-85BDC9FD1C3A}</a:tableStyleId>
              </a:tblPr>
              <a:tblGrid>
                <a:gridCol w="2490910">
                  <a:extLst>
                    <a:ext uri="{9D8B030D-6E8A-4147-A177-3AD203B41FA5}">
                      <a16:colId xmlns:a16="http://schemas.microsoft.com/office/drawing/2014/main" val="20000"/>
                    </a:ext>
                  </a:extLst>
                </a:gridCol>
                <a:gridCol w="571813">
                  <a:extLst>
                    <a:ext uri="{9D8B030D-6E8A-4147-A177-3AD203B41FA5}">
                      <a16:colId xmlns:a16="http://schemas.microsoft.com/office/drawing/2014/main" val="20001"/>
                    </a:ext>
                  </a:extLst>
                </a:gridCol>
                <a:gridCol w="581022">
                  <a:extLst>
                    <a:ext uri="{9D8B030D-6E8A-4147-A177-3AD203B41FA5}">
                      <a16:colId xmlns:a16="http://schemas.microsoft.com/office/drawing/2014/main" val="20002"/>
                    </a:ext>
                  </a:extLst>
                </a:gridCol>
                <a:gridCol w="1510403">
                  <a:extLst>
                    <a:ext uri="{9D8B030D-6E8A-4147-A177-3AD203B41FA5}">
                      <a16:colId xmlns:a16="http://schemas.microsoft.com/office/drawing/2014/main" val="709766323"/>
                    </a:ext>
                  </a:extLst>
                </a:gridCol>
                <a:gridCol w="509148">
                  <a:extLst>
                    <a:ext uri="{9D8B030D-6E8A-4147-A177-3AD203B41FA5}">
                      <a16:colId xmlns:a16="http://schemas.microsoft.com/office/drawing/2014/main" val="20004"/>
                    </a:ext>
                  </a:extLst>
                </a:gridCol>
                <a:gridCol w="501315">
                  <a:extLst>
                    <a:ext uri="{9D8B030D-6E8A-4147-A177-3AD203B41FA5}">
                      <a16:colId xmlns:a16="http://schemas.microsoft.com/office/drawing/2014/main" val="20005"/>
                    </a:ext>
                  </a:extLst>
                </a:gridCol>
                <a:gridCol w="1496113">
                  <a:extLst>
                    <a:ext uri="{9D8B030D-6E8A-4147-A177-3AD203B41FA5}">
                      <a16:colId xmlns:a16="http://schemas.microsoft.com/office/drawing/2014/main" val="20006"/>
                    </a:ext>
                  </a:extLst>
                </a:gridCol>
                <a:gridCol w="845969">
                  <a:extLst>
                    <a:ext uri="{9D8B030D-6E8A-4147-A177-3AD203B41FA5}">
                      <a16:colId xmlns:a16="http://schemas.microsoft.com/office/drawing/2014/main" val="20007"/>
                    </a:ext>
                  </a:extLst>
                </a:gridCol>
              </a:tblGrid>
              <a:tr h="357320">
                <a:tc gridSpan="8">
                  <a:txBody>
                    <a:bodyPr/>
                    <a:lstStyle/>
                    <a:p>
                      <a:pPr algn="ctr" fontAlgn="b"/>
                      <a:r>
                        <a:rPr lang="en-US" sz="1700" u="none" strike="noStrike" dirty="0">
                          <a:effectLst/>
                        </a:rPr>
                        <a:t>Local Statistics</a:t>
                      </a:r>
                      <a:endParaRPr lang="en-US" sz="1700" b="1" i="0" u="none" strike="noStrike" dirty="0">
                        <a:solidFill>
                          <a:srgbClr val="000000"/>
                        </a:solidFill>
                        <a:effectLst/>
                        <a:latin typeface="Arial" panose="020B0604020202020204" pitchFamily="34" charset="0"/>
                      </a:endParaRPr>
                    </a:p>
                  </a:txBody>
                  <a:tcPr marL="6942" marR="6942" marT="694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5427">
                <a:tc>
                  <a:txBody>
                    <a:bodyPr/>
                    <a:lstStyle/>
                    <a:p>
                      <a:pPr algn="l" fontAlgn="b"/>
                      <a:endParaRPr lang="en-US" sz="900" b="0" i="0" u="none" strike="noStrike" dirty="0">
                        <a:solidFill>
                          <a:srgbClr val="000000"/>
                        </a:solidFill>
                        <a:effectLst/>
                        <a:latin typeface="Arial" panose="020B0604020202020204" pitchFamily="34" charset="0"/>
                      </a:endParaRPr>
                    </a:p>
                  </a:txBody>
                  <a:tcPr marL="6942" marR="6942" marT="6942"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6942" marR="6942" marT="6942"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6942" marR="6942" marT="6942" marB="0" anchor="b"/>
                </a:tc>
                <a:tc>
                  <a:txBody>
                    <a:bodyPr/>
                    <a:lstStyle/>
                    <a:p>
                      <a:endParaRPr lang="en-US" dirty="0"/>
                    </a:p>
                  </a:txBody>
                  <a:tcPr marL="6942" marR="6942" marT="6942"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6942" marR="6942" marT="6942"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6942" marR="6942" marT="6942"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6942" marR="6942" marT="6942"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6942" marR="6942" marT="6942" marB="0" anchor="b"/>
                </a:tc>
                <a:extLst>
                  <a:ext uri="{0D108BD9-81ED-4DB2-BD59-A6C34878D82A}">
                    <a16:rowId xmlns:a16="http://schemas.microsoft.com/office/drawing/2014/main" val="10001"/>
                  </a:ext>
                </a:extLst>
              </a:tr>
              <a:tr h="244259">
                <a:tc gridSpan="8">
                  <a:txBody>
                    <a:bodyPr/>
                    <a:lstStyle/>
                    <a:p>
                      <a:pPr algn="ctr" fontAlgn="b"/>
                      <a:r>
                        <a:rPr lang="en-US" sz="1200" u="none" strike="noStrike" dirty="0">
                          <a:effectLst/>
                        </a:rPr>
                        <a:t>January 1, 2023 through March 31, 2023 (unless otherwise noted)</a:t>
                      </a:r>
                      <a:endParaRPr lang="en-US" sz="1200" b="1" i="0" u="none" strike="noStrike" dirty="0">
                        <a:solidFill>
                          <a:srgbClr val="000000"/>
                        </a:solidFill>
                        <a:effectLst/>
                        <a:latin typeface="Arial" panose="020B0604020202020204" pitchFamily="34" charset="0"/>
                      </a:endParaRPr>
                    </a:p>
                  </a:txBody>
                  <a:tcPr marL="6942" marR="6942" marT="694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85427">
                <a:tc>
                  <a:txBody>
                    <a:bodyPr/>
                    <a:lstStyle/>
                    <a:p>
                      <a:pPr algn="l" fontAlgn="b"/>
                      <a:endParaRPr lang="en-US" sz="900" b="0" i="0" u="none" strike="noStrike" dirty="0">
                        <a:solidFill>
                          <a:srgbClr val="000000"/>
                        </a:solidFill>
                        <a:effectLst/>
                        <a:latin typeface="Arial" panose="020B0604020202020204" pitchFamily="34" charset="0"/>
                      </a:endParaRPr>
                    </a:p>
                  </a:txBody>
                  <a:tcPr marL="6942" marR="6942" marT="6942"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6942" marR="6942" marT="6942"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6942" marR="6942" marT="6942" marB="0" anchor="b"/>
                </a:tc>
                <a:tc>
                  <a:txBody>
                    <a:bodyPr/>
                    <a:lstStyle/>
                    <a:p>
                      <a:endParaRPr lang="en-US" dirty="0"/>
                    </a:p>
                  </a:txBody>
                  <a:tcPr marL="6942" marR="6942" marT="6942"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6942" marR="6942" marT="6942"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6942" marR="6942" marT="6942"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6942" marR="6942" marT="6942" marB="0" anchor="b"/>
                </a:tc>
                <a:tc>
                  <a:txBody>
                    <a:bodyPr/>
                    <a:lstStyle/>
                    <a:p>
                      <a:pPr algn="l" fontAlgn="b"/>
                      <a:endParaRPr lang="en-US" sz="900" b="0" i="0" u="none" strike="noStrike">
                        <a:solidFill>
                          <a:srgbClr val="000000"/>
                        </a:solidFill>
                        <a:effectLst/>
                        <a:latin typeface="Arial" panose="020B0604020202020204" pitchFamily="34" charset="0"/>
                      </a:endParaRPr>
                    </a:p>
                  </a:txBody>
                  <a:tcPr marL="6942" marR="6942" marT="6942" marB="0" anchor="b"/>
                </a:tc>
                <a:extLst>
                  <a:ext uri="{0D108BD9-81ED-4DB2-BD59-A6C34878D82A}">
                    <a16:rowId xmlns:a16="http://schemas.microsoft.com/office/drawing/2014/main" val="10003"/>
                  </a:ext>
                </a:extLst>
              </a:tr>
              <a:tr h="244259">
                <a:tc>
                  <a:txBody>
                    <a:bodyPr/>
                    <a:lstStyle/>
                    <a:p>
                      <a:pPr algn="ctr" fontAlgn="ctr"/>
                      <a:r>
                        <a:rPr lang="en-US" sz="1200" u="none" strike="noStrike" dirty="0">
                          <a:effectLst/>
                        </a:rPr>
                        <a:t>Contacts:</a:t>
                      </a:r>
                      <a:endParaRPr lang="en-US" sz="1200" b="1" i="0" u="none" strike="noStrike" dirty="0">
                        <a:solidFill>
                          <a:srgbClr val="000000"/>
                        </a:solidFill>
                        <a:effectLst/>
                        <a:latin typeface="Arial" panose="020B0604020202020204" pitchFamily="34" charset="0"/>
                      </a:endParaRPr>
                    </a:p>
                  </a:txBody>
                  <a:tcPr marL="6942" marR="6942" marT="6942" marB="0" anchor="ctr"/>
                </a:tc>
                <a:tc>
                  <a:txBody>
                    <a:bodyPr/>
                    <a:lstStyle/>
                    <a:p>
                      <a:pPr algn="l" fontAlgn="b"/>
                      <a:endParaRPr lang="en-US" sz="1200" b="0" i="0" u="none" strike="noStrike">
                        <a:solidFill>
                          <a:srgbClr val="000000"/>
                        </a:solidFill>
                        <a:effectLst/>
                        <a:latin typeface="Arial" panose="020B0604020202020204" pitchFamily="34" charset="0"/>
                      </a:endParaRPr>
                    </a:p>
                  </a:txBody>
                  <a:tcPr marL="6942" marR="6942" marT="6942" marB="0" anchor="b"/>
                </a:tc>
                <a:tc>
                  <a:txBody>
                    <a:bodyPr/>
                    <a:lstStyle/>
                    <a:p>
                      <a:pPr marL="0" algn="ctr" defTabSz="685800" rtl="0" eaLnBrk="1" fontAlgn="ctr" latinLnBrk="0" hangingPunct="1"/>
                      <a:r>
                        <a:rPr lang="en-US" sz="1100" u="none" strike="noStrike" kern="1200" dirty="0">
                          <a:solidFill>
                            <a:schemeClr val="dk1"/>
                          </a:solidFill>
                          <a:effectLst/>
                          <a:latin typeface="+mn-lt"/>
                          <a:ea typeface="+mn-ea"/>
                          <a:cs typeface="+mn-cs"/>
                        </a:rPr>
                        <a:t>Monthly</a:t>
                      </a:r>
                    </a:p>
                  </a:txBody>
                  <a:tcPr marL="6942" marR="6942" marT="6942" marB="0" anchor="b"/>
                </a:tc>
                <a:tc>
                  <a:txBody>
                    <a:bodyPr/>
                    <a:lstStyle/>
                    <a:p>
                      <a:pPr algn="ctr" fontAlgn="ctr"/>
                      <a:r>
                        <a:rPr lang="en-US" sz="1200" u="none" strike="noStrike" dirty="0">
                          <a:effectLst/>
                        </a:rPr>
                        <a:t>Claims:</a:t>
                      </a:r>
                      <a:endParaRPr lang="en-US" sz="1200" b="1" i="0" u="none" strike="noStrike" dirty="0">
                        <a:solidFill>
                          <a:srgbClr val="000000"/>
                        </a:solidFill>
                        <a:effectLst/>
                        <a:latin typeface="Arial" panose="020B0604020202020204" pitchFamily="34" charset="0"/>
                      </a:endParaRPr>
                    </a:p>
                  </a:txBody>
                  <a:tcPr marL="6942" marR="6942" marT="6942" marB="0" anchor="ctr"/>
                </a:tc>
                <a:tc>
                  <a:txBody>
                    <a:bodyPr/>
                    <a:lstStyle/>
                    <a:p>
                      <a:pPr algn="l" fontAlgn="b"/>
                      <a:endParaRPr lang="en-US" sz="1200" b="0" i="0" u="none" strike="noStrike">
                        <a:solidFill>
                          <a:srgbClr val="000000"/>
                        </a:solidFill>
                        <a:effectLst/>
                        <a:latin typeface="Arial" panose="020B0604020202020204" pitchFamily="34" charset="0"/>
                      </a:endParaRPr>
                    </a:p>
                  </a:txBody>
                  <a:tcPr marL="6942" marR="6942" marT="6942" marB="0" anchor="b"/>
                </a:tc>
                <a:tc>
                  <a:txBody>
                    <a:bodyPr/>
                    <a:lstStyle/>
                    <a:p>
                      <a:pPr marL="0" algn="ctr" defTabSz="685800" rtl="0" eaLnBrk="1" fontAlgn="ctr" latinLnBrk="0" hangingPunct="1"/>
                      <a:r>
                        <a:rPr lang="en-US" sz="1100" u="none" strike="noStrike" kern="1200" dirty="0">
                          <a:solidFill>
                            <a:schemeClr val="dk1"/>
                          </a:solidFill>
                          <a:effectLst/>
                          <a:latin typeface="+mn-lt"/>
                          <a:ea typeface="+mn-ea"/>
                          <a:cs typeface="+mn-cs"/>
                        </a:rPr>
                        <a:t>Monthly</a:t>
                      </a:r>
                    </a:p>
                  </a:txBody>
                  <a:tcPr marL="6942" marR="6942" marT="6942" marB="0" anchor="b"/>
                </a:tc>
                <a:tc>
                  <a:txBody>
                    <a:bodyPr/>
                    <a:lstStyle/>
                    <a:p>
                      <a:pPr algn="ctr" fontAlgn="ctr"/>
                      <a:r>
                        <a:rPr lang="en-US" sz="1200" u="none" strike="noStrike">
                          <a:effectLst/>
                        </a:rPr>
                        <a:t>Awards:</a:t>
                      </a:r>
                      <a:endParaRPr lang="en-US" sz="1200" b="1" i="0" u="none" strike="noStrike">
                        <a:solidFill>
                          <a:srgbClr val="000000"/>
                        </a:solidFill>
                        <a:effectLst/>
                        <a:latin typeface="Arial" panose="020B0604020202020204" pitchFamily="34" charset="0"/>
                      </a:endParaRPr>
                    </a:p>
                  </a:txBody>
                  <a:tcPr marL="6942" marR="6942" marT="6942" marB="0" anchor="ctr"/>
                </a:tc>
                <a:tc>
                  <a:txBody>
                    <a:bodyPr/>
                    <a:lstStyle/>
                    <a:p>
                      <a:pPr algn="l" fontAlgn="b"/>
                      <a:endParaRPr lang="en-US" sz="1200" b="0" i="0" u="none" strike="noStrike">
                        <a:solidFill>
                          <a:srgbClr val="000000"/>
                        </a:solidFill>
                        <a:effectLst/>
                        <a:latin typeface="Arial" panose="020B0604020202020204" pitchFamily="34" charset="0"/>
                      </a:endParaRPr>
                    </a:p>
                  </a:txBody>
                  <a:tcPr marL="6942" marR="6942" marT="6942" marB="0" anchor="b"/>
                </a:tc>
                <a:extLst>
                  <a:ext uri="{0D108BD9-81ED-4DB2-BD59-A6C34878D82A}">
                    <a16:rowId xmlns:a16="http://schemas.microsoft.com/office/drawing/2014/main" val="10004"/>
                  </a:ext>
                </a:extLst>
              </a:tr>
              <a:tr h="420753">
                <a:tc>
                  <a:txBody>
                    <a:bodyPr/>
                    <a:lstStyle/>
                    <a:p>
                      <a:pPr algn="r" fontAlgn="b"/>
                      <a:r>
                        <a:rPr lang="en-US" sz="1100" u="none" strike="noStrike" dirty="0">
                          <a:effectLst/>
                        </a:rPr>
                        <a:t>Phone Calls Received:</a:t>
                      </a:r>
                      <a:endParaRPr lang="en-US" sz="1100" b="0" i="0" u="none" strike="noStrike" dirty="0">
                        <a:solidFill>
                          <a:srgbClr val="000000"/>
                        </a:solidFill>
                        <a:effectLst/>
                        <a:latin typeface="Arial" panose="020B0604020202020204" pitchFamily="34" charset="0"/>
                      </a:endParaRPr>
                    </a:p>
                  </a:txBody>
                  <a:tcPr marL="6942" marR="6942" marT="6942" marB="0" anchor="b"/>
                </a:tc>
                <a:tc>
                  <a:txBody>
                    <a:bodyPr/>
                    <a:lstStyle/>
                    <a:p>
                      <a:pPr algn="ctr" fontAlgn="ctr"/>
                      <a:endParaRPr lang="en-US" sz="1100" b="0" i="0" u="none" strike="noStrike" dirty="0">
                        <a:solidFill>
                          <a:srgbClr val="000000"/>
                        </a:solidFill>
                        <a:effectLst/>
                        <a:latin typeface="+mn-lt"/>
                      </a:endParaRPr>
                    </a:p>
                    <a:p>
                      <a:pPr algn="ctr" fontAlgn="ctr"/>
                      <a:r>
                        <a:rPr lang="en-US" sz="1100" b="0" i="0" u="none" strike="noStrike" dirty="0">
                          <a:solidFill>
                            <a:srgbClr val="000000"/>
                          </a:solidFill>
                          <a:effectLst/>
                          <a:latin typeface="+mn-lt"/>
                        </a:rPr>
                        <a:t>232</a:t>
                      </a:r>
                    </a:p>
                  </a:txBody>
                  <a:tcPr marL="6942" marR="6942" marT="6942" marB="0" anchor="ctr"/>
                </a:tc>
                <a:tc>
                  <a:txBody>
                    <a:bodyPr/>
                    <a:lstStyle/>
                    <a:p>
                      <a:pPr marL="0" algn="ctr" defTabSz="685800" rtl="0" eaLnBrk="1" fontAlgn="ctr" latinLnBrk="0" hangingPunct="1"/>
                      <a:r>
                        <a:rPr lang="en-US" sz="1100" b="0" i="0" u="none" strike="noStrike" kern="1200" dirty="0">
                          <a:solidFill>
                            <a:srgbClr val="000000"/>
                          </a:solidFill>
                          <a:effectLst/>
                          <a:latin typeface="+mn-lt"/>
                          <a:ea typeface="+mn-ea"/>
                          <a:cs typeface="+mn-cs"/>
                        </a:rPr>
                        <a:t>77</a:t>
                      </a:r>
                    </a:p>
                  </a:txBody>
                  <a:tcPr marL="6942" marR="6942" marT="6942" marB="0" anchor="ctr"/>
                </a:tc>
                <a:tc>
                  <a:txBody>
                    <a:bodyPr/>
                    <a:lstStyle/>
                    <a:p>
                      <a:pPr algn="r" fontAlgn="b"/>
                      <a:r>
                        <a:rPr lang="en-US" sz="1100" u="none" strike="noStrike">
                          <a:effectLst/>
                        </a:rPr>
                        <a:t>Total Claims Submitted:</a:t>
                      </a:r>
                      <a:endParaRPr lang="en-US" sz="1100" b="0" i="0" u="none" strike="noStrike">
                        <a:solidFill>
                          <a:srgbClr val="000000"/>
                        </a:solidFill>
                        <a:effectLst/>
                        <a:latin typeface="Arial" panose="020B0604020202020204" pitchFamily="34" charset="0"/>
                      </a:endParaRPr>
                    </a:p>
                  </a:txBody>
                  <a:tcPr marL="6942" marR="6942" marT="6942" marB="0" anchor="b"/>
                </a:tc>
                <a:tc>
                  <a:txBody>
                    <a:bodyPr/>
                    <a:lstStyle/>
                    <a:p>
                      <a:pPr algn="ctr" fontAlgn="ctr"/>
                      <a:endParaRPr lang="en-US" sz="1100" b="0" i="0" u="none" strike="noStrike" dirty="0">
                        <a:solidFill>
                          <a:schemeClr val="dk1"/>
                        </a:solidFill>
                        <a:effectLst/>
                        <a:latin typeface="+mn-lt"/>
                      </a:endParaRPr>
                    </a:p>
                    <a:p>
                      <a:pPr algn="ctr" fontAlgn="ctr"/>
                      <a:r>
                        <a:rPr lang="en-US" sz="1100" b="0" i="0" u="none" strike="noStrike" dirty="0">
                          <a:solidFill>
                            <a:schemeClr val="dk1"/>
                          </a:solidFill>
                          <a:effectLst/>
                          <a:latin typeface="+mn-lt"/>
                        </a:rPr>
                        <a:t>257</a:t>
                      </a:r>
                      <a:endParaRPr lang="en-US" sz="1100" b="0" i="0" u="none" strike="noStrike" dirty="0">
                        <a:solidFill>
                          <a:srgbClr val="000000"/>
                        </a:solidFill>
                        <a:effectLst/>
                        <a:latin typeface="Arial" panose="020B0604020202020204" pitchFamily="34" charset="0"/>
                      </a:endParaRPr>
                    </a:p>
                  </a:txBody>
                  <a:tcPr marL="6942" marR="6942" marT="6942" marB="0" anchor="ctr"/>
                </a:tc>
                <a:tc>
                  <a:txBody>
                    <a:bodyPr/>
                    <a:lstStyle/>
                    <a:p>
                      <a:pPr marL="0" algn="ctr" defTabSz="685800" rtl="0" eaLnBrk="1" fontAlgn="ctr" latinLnBrk="0" hangingPunct="1"/>
                      <a:r>
                        <a:rPr lang="en-US" sz="1100" b="0" i="0" u="none" strike="noStrike" kern="1200" dirty="0">
                          <a:solidFill>
                            <a:schemeClr val="dk1"/>
                          </a:solidFill>
                          <a:effectLst/>
                          <a:latin typeface="+mn-lt"/>
                          <a:ea typeface="+mn-ea"/>
                          <a:cs typeface="+mn-cs"/>
                        </a:rPr>
                        <a:t>85</a:t>
                      </a:r>
                    </a:p>
                  </a:txBody>
                  <a:tcPr marL="6942" marR="6942" marT="6942" marB="0" anchor="ctr"/>
                </a:tc>
                <a:tc>
                  <a:txBody>
                    <a:bodyPr/>
                    <a:lstStyle/>
                    <a:p>
                      <a:pPr algn="r" fontAlgn="b"/>
                      <a:r>
                        <a:rPr lang="en-US" sz="1100" u="none" strike="noStrike">
                          <a:effectLst/>
                        </a:rPr>
                        <a:t>Total Retroactive Awards:</a:t>
                      </a:r>
                      <a:endParaRPr lang="en-US" sz="1100" b="0" i="0" u="none" strike="noStrike">
                        <a:solidFill>
                          <a:srgbClr val="000000"/>
                        </a:solidFill>
                        <a:effectLst/>
                        <a:latin typeface="Arial" panose="020B0604020202020204" pitchFamily="34" charset="0"/>
                      </a:endParaRPr>
                    </a:p>
                  </a:txBody>
                  <a:tcPr marL="6942" marR="6942" marT="6942" marB="0" anchor="b"/>
                </a:tc>
                <a:tc>
                  <a:txBody>
                    <a:bodyPr/>
                    <a:lstStyle/>
                    <a:p>
                      <a:pPr algn="ctr" fontAlgn="ctr"/>
                      <a:endParaRPr lang="en-US" sz="1100" u="none" strike="noStrike" dirty="0">
                        <a:effectLst/>
                      </a:endParaRPr>
                    </a:p>
                    <a:p>
                      <a:pPr algn="ctr" fontAlgn="ctr"/>
                      <a:r>
                        <a:rPr lang="en-US" sz="1100" u="none" strike="noStrike" dirty="0">
                          <a:effectLst/>
                        </a:rPr>
                        <a:t>$158,610.96</a:t>
                      </a:r>
                      <a:endParaRPr lang="en-US" sz="1100" b="0" i="0" u="none" strike="noStrike" dirty="0">
                        <a:solidFill>
                          <a:srgbClr val="000000"/>
                        </a:solidFill>
                        <a:effectLst/>
                        <a:latin typeface="Arial" panose="020B0604020202020204" pitchFamily="34" charset="0"/>
                      </a:endParaRPr>
                    </a:p>
                  </a:txBody>
                  <a:tcPr marL="6942" marR="6942" marT="6942" marB="0" anchor="ctr"/>
                </a:tc>
                <a:extLst>
                  <a:ext uri="{0D108BD9-81ED-4DB2-BD59-A6C34878D82A}">
                    <a16:rowId xmlns:a16="http://schemas.microsoft.com/office/drawing/2014/main" val="10005"/>
                  </a:ext>
                </a:extLst>
              </a:tr>
              <a:tr h="428783">
                <a:tc>
                  <a:txBody>
                    <a:bodyPr/>
                    <a:lstStyle/>
                    <a:p>
                      <a:pPr algn="r" fontAlgn="b"/>
                      <a:r>
                        <a:rPr lang="en-US" sz="1100" u="none" strike="noStrike">
                          <a:effectLst/>
                        </a:rPr>
                        <a:t>In-Person Visits:</a:t>
                      </a:r>
                      <a:endParaRPr lang="en-US" sz="1100" b="0" i="0" u="none" strike="noStrike">
                        <a:solidFill>
                          <a:srgbClr val="000000"/>
                        </a:solidFill>
                        <a:effectLst/>
                        <a:latin typeface="Arial" panose="020B0604020202020204" pitchFamily="34" charset="0"/>
                      </a:endParaRPr>
                    </a:p>
                  </a:txBody>
                  <a:tcPr marL="6942" marR="6942" marT="6942" marB="0" anchor="b"/>
                </a:tc>
                <a:tc>
                  <a:txBody>
                    <a:bodyPr/>
                    <a:lstStyle/>
                    <a:p>
                      <a:pPr algn="ctr" fontAlgn="ctr"/>
                      <a:endParaRPr lang="en-US" sz="1100" u="none" strike="noStrike" dirty="0">
                        <a:effectLst/>
                      </a:endParaRPr>
                    </a:p>
                    <a:p>
                      <a:pPr algn="ctr" fontAlgn="ctr"/>
                      <a:r>
                        <a:rPr lang="en-US" sz="1100" u="none" strike="noStrike" dirty="0">
                          <a:effectLst/>
                        </a:rPr>
                        <a:t>172</a:t>
                      </a:r>
                      <a:endParaRPr lang="en-US" sz="1100" b="0" i="0" u="none" strike="noStrike" dirty="0">
                        <a:solidFill>
                          <a:srgbClr val="000000"/>
                        </a:solidFill>
                        <a:effectLst/>
                        <a:latin typeface="Arial" panose="020B0604020202020204" pitchFamily="34" charset="0"/>
                      </a:endParaRPr>
                    </a:p>
                  </a:txBody>
                  <a:tcPr marL="6942" marR="6942" marT="6942" marB="0" anchor="ctr"/>
                </a:tc>
                <a:tc>
                  <a:txBody>
                    <a:bodyPr/>
                    <a:lstStyle/>
                    <a:p>
                      <a:pPr marL="0" algn="ctr" defTabSz="685800" rtl="0" eaLnBrk="1" fontAlgn="ctr" latinLnBrk="0" hangingPunct="1"/>
                      <a:r>
                        <a:rPr lang="en-US" sz="1100" u="none" strike="noStrike" kern="1200" dirty="0">
                          <a:solidFill>
                            <a:schemeClr val="dk1"/>
                          </a:solidFill>
                          <a:effectLst/>
                          <a:latin typeface="+mn-lt"/>
                          <a:ea typeface="+mn-ea"/>
                          <a:cs typeface="+mn-cs"/>
                        </a:rPr>
                        <a:t>57</a:t>
                      </a:r>
                    </a:p>
                  </a:txBody>
                  <a:tcPr marL="6942" marR="6942" marT="6942" marB="0" anchor="ctr"/>
                </a:tc>
                <a:tc>
                  <a:txBody>
                    <a:bodyPr/>
                    <a:lstStyle/>
                    <a:p>
                      <a:pPr algn="r" fontAlgn="b"/>
                      <a:r>
                        <a:rPr lang="en-US" sz="1100" u="none" strike="noStrike" dirty="0">
                          <a:effectLst/>
                        </a:rPr>
                        <a:t>Number of Veterans Claims Submitted for:</a:t>
                      </a:r>
                      <a:endParaRPr lang="en-US" sz="1100" b="0" i="0" u="none" strike="noStrike" dirty="0">
                        <a:solidFill>
                          <a:srgbClr val="000000"/>
                        </a:solidFill>
                        <a:effectLst/>
                        <a:latin typeface="Arial" panose="020B0604020202020204" pitchFamily="34" charset="0"/>
                      </a:endParaRPr>
                    </a:p>
                  </a:txBody>
                  <a:tcPr marL="6942" marR="6942" marT="6942" marB="0" anchor="b"/>
                </a:tc>
                <a:tc>
                  <a:txBody>
                    <a:bodyPr/>
                    <a:lstStyle/>
                    <a:p>
                      <a:pPr algn="ctr" fontAlgn="ctr"/>
                      <a:endParaRPr lang="en-US" sz="1100" b="0" i="0" u="none" strike="noStrike" dirty="0">
                        <a:solidFill>
                          <a:schemeClr val="dk1"/>
                        </a:solidFill>
                        <a:effectLst/>
                        <a:latin typeface="+mn-lt"/>
                      </a:endParaRPr>
                    </a:p>
                    <a:p>
                      <a:pPr algn="ctr" fontAlgn="ctr"/>
                      <a:r>
                        <a:rPr lang="en-US" sz="1100" b="0" i="0" u="none" strike="noStrike" dirty="0">
                          <a:solidFill>
                            <a:schemeClr val="dk1"/>
                          </a:solidFill>
                          <a:effectLst/>
                          <a:latin typeface="+mn-lt"/>
                        </a:rPr>
                        <a:t>166</a:t>
                      </a:r>
                      <a:endParaRPr lang="en-US" sz="1100" b="0" i="0" u="none" strike="noStrike" dirty="0">
                        <a:solidFill>
                          <a:srgbClr val="000000"/>
                        </a:solidFill>
                        <a:effectLst/>
                        <a:latin typeface="Arial" panose="020B0604020202020204" pitchFamily="34" charset="0"/>
                      </a:endParaRPr>
                    </a:p>
                  </a:txBody>
                  <a:tcPr marL="6942" marR="6942" marT="6942" marB="0" anchor="ctr"/>
                </a:tc>
                <a:tc>
                  <a:txBody>
                    <a:bodyPr/>
                    <a:lstStyle/>
                    <a:p>
                      <a:pPr marL="0" algn="ctr" defTabSz="685800" rtl="0" eaLnBrk="1" fontAlgn="ctr" latinLnBrk="0" hangingPunct="1"/>
                      <a:r>
                        <a:rPr lang="en-US" sz="1100" b="0" i="0" u="none" strike="noStrike" kern="1200" dirty="0">
                          <a:solidFill>
                            <a:schemeClr val="dk1"/>
                          </a:solidFill>
                          <a:effectLst/>
                          <a:latin typeface="+mn-lt"/>
                          <a:ea typeface="+mn-ea"/>
                          <a:cs typeface="+mn-cs"/>
                        </a:rPr>
                        <a:t>55</a:t>
                      </a:r>
                    </a:p>
                  </a:txBody>
                  <a:tcPr marL="6942" marR="6942" marT="6942" marB="0" anchor="ctr"/>
                </a:tc>
                <a:tc>
                  <a:txBody>
                    <a:bodyPr/>
                    <a:lstStyle/>
                    <a:p>
                      <a:pPr algn="r" fontAlgn="b"/>
                      <a:r>
                        <a:rPr lang="en-US" sz="1100" u="none" strike="noStrike">
                          <a:effectLst/>
                        </a:rPr>
                        <a:t>Total New Monthly Awards:</a:t>
                      </a:r>
                      <a:endParaRPr lang="en-US" sz="1100" b="0" i="0" u="none" strike="noStrike">
                        <a:solidFill>
                          <a:srgbClr val="000000"/>
                        </a:solidFill>
                        <a:effectLst/>
                        <a:latin typeface="Arial" panose="020B0604020202020204" pitchFamily="34" charset="0"/>
                      </a:endParaRPr>
                    </a:p>
                  </a:txBody>
                  <a:tcPr marL="6942" marR="6942" marT="6942" marB="0" anchor="b"/>
                </a:tc>
                <a:tc>
                  <a:txBody>
                    <a:bodyPr/>
                    <a:lstStyle/>
                    <a:p>
                      <a:pPr algn="ctr" fontAlgn="ctr"/>
                      <a:endParaRPr lang="en-US" sz="1100" u="none" strike="noStrike" dirty="0">
                        <a:effectLst/>
                      </a:endParaRPr>
                    </a:p>
                    <a:p>
                      <a:pPr algn="ctr" fontAlgn="ctr"/>
                      <a:r>
                        <a:rPr lang="en-US" sz="1100" u="none" strike="noStrike" dirty="0">
                          <a:effectLst/>
                        </a:rPr>
                        <a:t>$26,517.37</a:t>
                      </a:r>
                      <a:endParaRPr lang="en-US" sz="1100" b="0" i="0" u="none" strike="noStrike" dirty="0">
                        <a:solidFill>
                          <a:srgbClr val="000000"/>
                        </a:solidFill>
                        <a:effectLst/>
                        <a:latin typeface="Arial" panose="020B0604020202020204" pitchFamily="34" charset="0"/>
                      </a:endParaRPr>
                    </a:p>
                  </a:txBody>
                  <a:tcPr marL="6942" marR="6942" marT="6942" marB="0" anchor="ctr"/>
                </a:tc>
                <a:extLst>
                  <a:ext uri="{0D108BD9-81ED-4DB2-BD59-A6C34878D82A}">
                    <a16:rowId xmlns:a16="http://schemas.microsoft.com/office/drawing/2014/main" val="10006"/>
                  </a:ext>
                </a:extLst>
              </a:tr>
              <a:tr h="647022">
                <a:tc>
                  <a:txBody>
                    <a:bodyPr/>
                    <a:lstStyle/>
                    <a:p>
                      <a:pPr algn="r" fontAlgn="b"/>
                      <a:r>
                        <a:rPr lang="en-US" sz="1100" u="none" strike="noStrike">
                          <a:effectLst/>
                        </a:rPr>
                        <a:t>Total Contacts:</a:t>
                      </a:r>
                      <a:endParaRPr lang="en-US" sz="1100" b="0" i="0" u="none" strike="noStrike">
                        <a:solidFill>
                          <a:srgbClr val="000000"/>
                        </a:solidFill>
                        <a:effectLst/>
                        <a:latin typeface="Arial" panose="020B0604020202020204" pitchFamily="34" charset="0"/>
                      </a:endParaRPr>
                    </a:p>
                  </a:txBody>
                  <a:tcPr marL="6942" marR="6942" marT="6942" marB="0" anchor="b"/>
                </a:tc>
                <a:tc>
                  <a:txBody>
                    <a:bodyPr/>
                    <a:lstStyle/>
                    <a:p>
                      <a:pPr algn="ctr" fontAlgn="ctr"/>
                      <a:endParaRPr lang="en-US" sz="1100" b="0" i="0" u="none" strike="noStrike" dirty="0">
                        <a:solidFill>
                          <a:schemeClr val="dk1"/>
                        </a:solidFill>
                        <a:effectLst/>
                        <a:latin typeface="+mn-lt"/>
                      </a:endParaRPr>
                    </a:p>
                    <a:p>
                      <a:pPr algn="ctr" fontAlgn="ctr"/>
                      <a:endParaRPr lang="en-US" sz="1100" b="0" i="0" u="none" strike="noStrike" dirty="0">
                        <a:solidFill>
                          <a:schemeClr val="dk1"/>
                        </a:solidFill>
                        <a:effectLst/>
                        <a:latin typeface="+mn-lt"/>
                      </a:endParaRPr>
                    </a:p>
                    <a:p>
                      <a:pPr algn="ctr" fontAlgn="ctr"/>
                      <a:endParaRPr lang="en-US" sz="1100" b="0" i="0" u="none" strike="noStrike" dirty="0">
                        <a:solidFill>
                          <a:schemeClr val="dk1"/>
                        </a:solidFill>
                        <a:effectLst/>
                        <a:latin typeface="+mn-lt"/>
                      </a:endParaRPr>
                    </a:p>
                    <a:p>
                      <a:pPr algn="ctr" fontAlgn="ctr"/>
                      <a:r>
                        <a:rPr lang="en-US" sz="1100" b="0" i="0" u="none" strike="noStrike" dirty="0">
                          <a:solidFill>
                            <a:schemeClr val="dk1"/>
                          </a:solidFill>
                          <a:effectLst/>
                          <a:latin typeface="+mn-lt"/>
                        </a:rPr>
                        <a:t>404</a:t>
                      </a:r>
                      <a:endParaRPr lang="en-US" sz="1100" b="0" i="0" u="none" strike="noStrike" dirty="0">
                        <a:solidFill>
                          <a:srgbClr val="000000"/>
                        </a:solidFill>
                        <a:effectLst/>
                        <a:latin typeface="Arial" panose="020B0604020202020204" pitchFamily="34" charset="0"/>
                      </a:endParaRPr>
                    </a:p>
                  </a:txBody>
                  <a:tcPr marL="6942" marR="6942" marT="6942" marB="0" anchor="ctr"/>
                </a:tc>
                <a:tc>
                  <a:txBody>
                    <a:bodyPr/>
                    <a:lstStyle/>
                    <a:p>
                      <a:pPr algn="l" fontAlgn="b"/>
                      <a:endParaRPr lang="en-US" sz="1100" b="0" i="0" u="none" strike="noStrike" dirty="0">
                        <a:solidFill>
                          <a:srgbClr val="000000"/>
                        </a:solidFill>
                        <a:effectLst/>
                        <a:latin typeface="Arial" panose="020B0604020202020204" pitchFamily="34" charset="0"/>
                      </a:endParaRPr>
                    </a:p>
                  </a:txBody>
                  <a:tcPr marL="6942" marR="6942" marT="6942" marB="0" anchor="b"/>
                </a:tc>
                <a:tc>
                  <a:txBody>
                    <a:bodyPr/>
                    <a:lstStyle/>
                    <a:p>
                      <a:pPr algn="r" fontAlgn="b"/>
                      <a:r>
                        <a:rPr lang="en-US" sz="1100" u="none" strike="noStrike" dirty="0">
                          <a:effectLst/>
                        </a:rPr>
                        <a:t>Compensation Claims:     </a:t>
                      </a:r>
                    </a:p>
                    <a:p>
                      <a:pPr algn="r" fontAlgn="b"/>
                      <a:r>
                        <a:rPr lang="en-US" sz="1100" u="none" strike="noStrike" dirty="0">
                          <a:effectLst/>
                        </a:rPr>
                        <a:t> (5 already awarded)</a:t>
                      </a:r>
                      <a:endParaRPr lang="en-US" sz="1100" b="0" i="0" u="none" strike="noStrike" dirty="0">
                        <a:solidFill>
                          <a:srgbClr val="000000"/>
                        </a:solidFill>
                        <a:effectLst/>
                        <a:latin typeface="Arial" panose="020B0604020202020204" pitchFamily="34" charset="0"/>
                      </a:endParaRPr>
                    </a:p>
                  </a:txBody>
                  <a:tcPr marL="6942" marR="6942" marT="6942" marB="0" anchor="b"/>
                </a:tc>
                <a:tc>
                  <a:txBody>
                    <a:bodyPr/>
                    <a:lstStyle/>
                    <a:p>
                      <a:pPr algn="ctr" fontAlgn="ctr"/>
                      <a:endParaRPr lang="en-US" sz="1100" u="none" strike="noStrike" dirty="0">
                        <a:effectLst/>
                      </a:endParaRPr>
                    </a:p>
                    <a:p>
                      <a:pPr algn="ctr" fontAlgn="ctr"/>
                      <a:r>
                        <a:rPr lang="en-US" sz="1100" u="none" strike="noStrike" dirty="0">
                          <a:effectLst/>
                        </a:rPr>
                        <a:t>76</a:t>
                      </a:r>
                      <a:endParaRPr lang="en-US" sz="1100" b="0" i="0" u="none" strike="noStrike" dirty="0">
                        <a:solidFill>
                          <a:srgbClr val="000000"/>
                        </a:solidFill>
                        <a:effectLst/>
                        <a:latin typeface="Arial" panose="020B0604020202020204" pitchFamily="34" charset="0"/>
                      </a:endParaRPr>
                    </a:p>
                  </a:txBody>
                  <a:tcPr marL="6942" marR="6942" marT="6942" marB="0" anchor="ctr"/>
                </a:tc>
                <a:tc>
                  <a:txBody>
                    <a:bodyPr/>
                    <a:lstStyle/>
                    <a:p>
                      <a:pPr marL="0" algn="ctr" defTabSz="685800" rtl="0" eaLnBrk="1" fontAlgn="ctr" latinLnBrk="0" hangingPunct="1"/>
                      <a:r>
                        <a:rPr lang="en-US" sz="1100" b="0" i="0" u="none" strike="noStrike" kern="1200" dirty="0">
                          <a:solidFill>
                            <a:schemeClr val="dk1"/>
                          </a:solidFill>
                          <a:effectLst/>
                          <a:latin typeface="+mn-lt"/>
                          <a:ea typeface="+mn-ea"/>
                          <a:cs typeface="+mn-cs"/>
                        </a:rPr>
                        <a:t>25</a:t>
                      </a:r>
                    </a:p>
                  </a:txBody>
                  <a:tcPr marL="6942" marR="6942" marT="6942" marB="0" anchor="ctr"/>
                </a:tc>
                <a:tc>
                  <a:txBody>
                    <a:bodyPr/>
                    <a:lstStyle/>
                    <a:p>
                      <a:pPr algn="r" fontAlgn="b"/>
                      <a:r>
                        <a:rPr lang="en-US" sz="1100" u="none" strike="noStrike">
                          <a:effectLst/>
                        </a:rPr>
                        <a:t>College Fee Waivers Processed since 07/01/2021:</a:t>
                      </a:r>
                      <a:endParaRPr lang="en-US" sz="1100" b="0" i="0" u="none" strike="noStrike">
                        <a:solidFill>
                          <a:srgbClr val="000000"/>
                        </a:solidFill>
                        <a:effectLst/>
                        <a:latin typeface="Arial" panose="020B0604020202020204" pitchFamily="34" charset="0"/>
                      </a:endParaRPr>
                    </a:p>
                  </a:txBody>
                  <a:tcPr marL="6942" marR="6942" marT="6942" marB="0" anchor="b"/>
                </a:tc>
                <a:tc>
                  <a:txBody>
                    <a:bodyPr/>
                    <a:lstStyle/>
                    <a:p>
                      <a:pPr algn="ctr" fontAlgn="ctr"/>
                      <a:endParaRPr lang="en-US" sz="1100" b="0" i="0" u="none" strike="noStrike" dirty="0">
                        <a:solidFill>
                          <a:schemeClr val="dk1"/>
                        </a:solidFill>
                        <a:effectLst/>
                        <a:latin typeface="+mn-lt"/>
                      </a:endParaRPr>
                    </a:p>
                    <a:p>
                      <a:pPr algn="ctr" fontAlgn="ctr"/>
                      <a:endParaRPr lang="en-US" sz="1100" b="0" i="0" u="none" strike="noStrike" dirty="0">
                        <a:solidFill>
                          <a:schemeClr val="dk1"/>
                        </a:solidFill>
                        <a:effectLst/>
                        <a:latin typeface="+mn-lt"/>
                      </a:endParaRPr>
                    </a:p>
                    <a:p>
                      <a:pPr algn="ctr" fontAlgn="ctr"/>
                      <a:endParaRPr lang="en-US" sz="1100" b="0" i="0" u="none" strike="noStrike" dirty="0">
                        <a:solidFill>
                          <a:schemeClr val="dk1"/>
                        </a:solidFill>
                        <a:effectLst/>
                        <a:latin typeface="+mn-lt"/>
                      </a:endParaRPr>
                    </a:p>
                    <a:p>
                      <a:pPr algn="ctr" fontAlgn="ctr"/>
                      <a:r>
                        <a:rPr lang="en-US" sz="1100" b="0" i="0" u="none" strike="noStrike" dirty="0">
                          <a:solidFill>
                            <a:schemeClr val="dk1"/>
                          </a:solidFill>
                          <a:effectLst/>
                          <a:latin typeface="+mn-lt"/>
                        </a:rPr>
                        <a:t>10</a:t>
                      </a:r>
                      <a:endParaRPr lang="en-US" sz="1100" b="0" i="0" u="none" strike="noStrike" dirty="0">
                        <a:solidFill>
                          <a:srgbClr val="000000"/>
                        </a:solidFill>
                        <a:effectLst/>
                        <a:latin typeface="Arial" panose="020B0604020202020204" pitchFamily="34" charset="0"/>
                      </a:endParaRPr>
                    </a:p>
                  </a:txBody>
                  <a:tcPr marL="6942" marR="6942" marT="6942" marB="0" anchor="ctr"/>
                </a:tc>
                <a:extLst>
                  <a:ext uri="{0D108BD9-81ED-4DB2-BD59-A6C34878D82A}">
                    <a16:rowId xmlns:a16="http://schemas.microsoft.com/office/drawing/2014/main" val="10007"/>
                  </a:ext>
                </a:extLst>
              </a:tr>
              <a:tr h="647022">
                <a:tc>
                  <a:txBody>
                    <a:bodyPr/>
                    <a:lstStyle/>
                    <a:p>
                      <a:pPr algn="r" fontAlgn="b"/>
                      <a:r>
                        <a:rPr lang="en-US" sz="1100" u="none" strike="noStrike" dirty="0">
                          <a:effectLst/>
                        </a:rPr>
                        <a:t>Outreach Events:</a:t>
                      </a:r>
                      <a:endParaRPr lang="en-US" sz="1100" b="0" i="0" u="none" strike="noStrike" dirty="0">
                        <a:solidFill>
                          <a:srgbClr val="000000"/>
                        </a:solidFill>
                        <a:effectLst/>
                        <a:latin typeface="Arial" panose="020B0604020202020204" pitchFamily="34" charset="0"/>
                      </a:endParaRPr>
                    </a:p>
                  </a:txBody>
                  <a:tcPr marL="6942" marR="6942" marT="6942" marB="0" anchor="ctr"/>
                </a:tc>
                <a:tc>
                  <a:txBody>
                    <a:bodyPr/>
                    <a:lstStyle/>
                    <a:p>
                      <a:pPr algn="ctr" fontAlgn="ctr"/>
                      <a:r>
                        <a:rPr lang="en-US" sz="1100" b="0" i="0" u="none" strike="noStrike" dirty="0">
                          <a:solidFill>
                            <a:srgbClr val="000000"/>
                          </a:solidFill>
                          <a:effectLst/>
                          <a:latin typeface="Arial" panose="020B0604020202020204" pitchFamily="34" charset="0"/>
                        </a:rPr>
                        <a:t>4</a:t>
                      </a:r>
                    </a:p>
                  </a:txBody>
                  <a:tcPr marL="6942" marR="6942" marT="6942" marB="0" anchor="ctr"/>
                </a:tc>
                <a:tc>
                  <a:txBody>
                    <a:bodyPr/>
                    <a:lstStyle/>
                    <a:p>
                      <a:pPr algn="l" fontAlgn="b"/>
                      <a:endParaRPr lang="en-US" sz="1100" b="0" i="0" u="none" strike="noStrike">
                        <a:solidFill>
                          <a:srgbClr val="000000"/>
                        </a:solidFill>
                        <a:effectLst/>
                        <a:latin typeface="Arial" panose="020B0604020202020204" pitchFamily="34" charset="0"/>
                      </a:endParaRPr>
                    </a:p>
                  </a:txBody>
                  <a:tcPr marL="6942" marR="6942" marT="6942" marB="0" anchor="b"/>
                </a:tc>
                <a:tc>
                  <a:txBody>
                    <a:bodyPr/>
                    <a:lstStyle/>
                    <a:p>
                      <a:pPr algn="r" fontAlgn="b"/>
                      <a:r>
                        <a:rPr lang="en-US" sz="1100" u="none" strike="noStrike" dirty="0">
                          <a:effectLst/>
                        </a:rPr>
                        <a:t>VA Healthcare Enrollments:  (FY 20/21)</a:t>
                      </a:r>
                      <a:endParaRPr lang="en-US" sz="1100" b="0" i="0" u="none" strike="noStrike" dirty="0">
                        <a:solidFill>
                          <a:srgbClr val="000000"/>
                        </a:solidFill>
                        <a:effectLst/>
                        <a:latin typeface="Arial" panose="020B0604020202020204" pitchFamily="34" charset="0"/>
                      </a:endParaRPr>
                    </a:p>
                  </a:txBody>
                  <a:tcPr marL="6942" marR="6942" marT="6942" marB="0" anchor="b"/>
                </a:tc>
                <a:tc>
                  <a:txBody>
                    <a:bodyPr/>
                    <a:lstStyle/>
                    <a:p>
                      <a:pPr algn="ctr" fontAlgn="ctr"/>
                      <a:endParaRPr lang="en-US" sz="1100" b="0" i="0" u="none" strike="noStrike" dirty="0">
                        <a:solidFill>
                          <a:srgbClr val="000000"/>
                        </a:solidFill>
                        <a:effectLst/>
                        <a:latin typeface="+mn-lt"/>
                      </a:endParaRPr>
                    </a:p>
                    <a:p>
                      <a:pPr algn="ctr" fontAlgn="ctr"/>
                      <a:r>
                        <a:rPr lang="en-US" sz="1100" b="0" i="0" u="none" strike="noStrike" dirty="0">
                          <a:solidFill>
                            <a:srgbClr val="000000"/>
                          </a:solidFill>
                          <a:effectLst/>
                          <a:latin typeface="+mn-lt"/>
                        </a:rPr>
                        <a:t>46</a:t>
                      </a:r>
                    </a:p>
                  </a:txBody>
                  <a:tcPr marL="6942" marR="6942" marT="6942" marB="0" anchor="ctr"/>
                </a:tc>
                <a:tc>
                  <a:txBody>
                    <a:bodyPr/>
                    <a:lstStyle/>
                    <a:p>
                      <a:pPr algn="l" fontAlgn="b"/>
                      <a:endParaRPr lang="en-US" sz="1100" b="0" i="0" u="none" strike="noStrike" dirty="0">
                        <a:solidFill>
                          <a:srgbClr val="000000"/>
                        </a:solidFill>
                        <a:effectLst/>
                        <a:latin typeface="Arial" panose="020B0604020202020204" pitchFamily="34" charset="0"/>
                      </a:endParaRPr>
                    </a:p>
                  </a:txBody>
                  <a:tcPr marL="6942" marR="6942" marT="6942" marB="0" anchor="b"/>
                </a:tc>
                <a:tc>
                  <a:txBody>
                    <a:bodyPr/>
                    <a:lstStyle/>
                    <a:p>
                      <a:pPr algn="r" fontAlgn="b"/>
                      <a:r>
                        <a:rPr lang="en-US" sz="1100" u="none" strike="noStrike">
                          <a:effectLst/>
                        </a:rPr>
                        <a:t>Monetary value of College Fee Waiver Awards:</a:t>
                      </a:r>
                      <a:endParaRPr lang="en-US" sz="1100" b="0" i="0" u="none" strike="noStrike">
                        <a:solidFill>
                          <a:srgbClr val="000000"/>
                        </a:solidFill>
                        <a:effectLst/>
                        <a:latin typeface="Arial" panose="020B0604020202020204" pitchFamily="34" charset="0"/>
                      </a:endParaRPr>
                    </a:p>
                  </a:txBody>
                  <a:tcPr marL="6942" marR="6942" marT="6942" marB="0" anchor="b"/>
                </a:tc>
                <a:tc>
                  <a:txBody>
                    <a:bodyPr/>
                    <a:lstStyle/>
                    <a:p>
                      <a:pPr algn="ctr" fontAlgn="ctr"/>
                      <a:endParaRPr lang="en-US" sz="1100" u="none" strike="noStrike" dirty="0">
                        <a:effectLst/>
                      </a:endParaRPr>
                    </a:p>
                    <a:p>
                      <a:pPr algn="ctr" fontAlgn="ctr"/>
                      <a:endParaRPr lang="en-US" sz="1100" u="none" strike="noStrike" dirty="0">
                        <a:effectLst/>
                      </a:endParaRPr>
                    </a:p>
                    <a:p>
                      <a:pPr algn="ctr" fontAlgn="ctr"/>
                      <a:endParaRPr lang="en-US" sz="1100" u="none" strike="noStrike" dirty="0">
                        <a:effectLst/>
                      </a:endParaRPr>
                    </a:p>
                    <a:p>
                      <a:pPr algn="ctr" fontAlgn="ctr"/>
                      <a:r>
                        <a:rPr lang="en-US" sz="1100" u="none" strike="noStrike" dirty="0">
                          <a:effectLst/>
                        </a:rPr>
                        <a:t>$74,586.00</a:t>
                      </a:r>
                      <a:endParaRPr lang="en-US" sz="1100" b="0" i="0" u="none" strike="noStrike" dirty="0">
                        <a:solidFill>
                          <a:srgbClr val="000000"/>
                        </a:solidFill>
                        <a:effectLst/>
                        <a:latin typeface="Arial" panose="020B0604020202020204" pitchFamily="34" charset="0"/>
                      </a:endParaRPr>
                    </a:p>
                  </a:txBody>
                  <a:tcPr marL="6942" marR="6942" marT="6942" marB="0" anchor="ctr"/>
                </a:tc>
                <a:extLst>
                  <a:ext uri="{0D108BD9-81ED-4DB2-BD59-A6C34878D82A}">
                    <a16:rowId xmlns:a16="http://schemas.microsoft.com/office/drawing/2014/main" val="10008"/>
                  </a:ext>
                </a:extLst>
              </a:tr>
              <a:tr h="214843">
                <a:tc>
                  <a:txBody>
                    <a:bodyPr/>
                    <a:lstStyle/>
                    <a:p>
                      <a:pPr algn="r" fontAlgn="b"/>
                      <a:r>
                        <a:rPr lang="en-US" sz="1100" u="none" strike="noStrike">
                          <a:effectLst/>
                        </a:rPr>
                        <a:t>New Contact from Outreach Events:</a:t>
                      </a:r>
                      <a:endParaRPr lang="en-US" sz="1100" b="0" i="0" u="none" strike="noStrike">
                        <a:solidFill>
                          <a:srgbClr val="000000"/>
                        </a:solidFill>
                        <a:effectLst/>
                        <a:latin typeface="Arial" panose="020B0604020202020204" pitchFamily="34" charset="0"/>
                      </a:endParaRPr>
                    </a:p>
                  </a:txBody>
                  <a:tcPr marL="6942" marR="6942" marT="6942" marB="0" anchor="b"/>
                </a:tc>
                <a:tc>
                  <a:txBody>
                    <a:bodyPr/>
                    <a:lstStyle/>
                    <a:p>
                      <a:pPr algn="ctr" fontAlgn="ctr"/>
                      <a:r>
                        <a:rPr lang="en-US" sz="1100" b="0" i="0" u="none" strike="noStrike" dirty="0">
                          <a:solidFill>
                            <a:schemeClr val="dk1"/>
                          </a:solidFill>
                          <a:effectLst/>
                          <a:latin typeface="+mn-lt"/>
                        </a:rPr>
                        <a:t>59</a:t>
                      </a:r>
                      <a:endParaRPr lang="en-US" sz="1100" b="0" i="0" u="none" strike="noStrike" dirty="0">
                        <a:solidFill>
                          <a:srgbClr val="000000"/>
                        </a:solidFill>
                        <a:effectLst/>
                        <a:latin typeface="Arial" panose="020B0604020202020204" pitchFamily="34" charset="0"/>
                      </a:endParaRPr>
                    </a:p>
                  </a:txBody>
                  <a:tcPr marL="6942" marR="6942" marT="6942" marB="0" anchor="ctr"/>
                </a:tc>
                <a:tc>
                  <a:txBody>
                    <a:bodyPr/>
                    <a:lstStyle/>
                    <a:p>
                      <a:pPr marL="0" algn="ctr" defTabSz="685800" rtl="0" eaLnBrk="1" fontAlgn="ctr" latinLnBrk="0" hangingPunct="1"/>
                      <a:r>
                        <a:rPr lang="en-US" sz="1100" u="none" strike="noStrike" kern="1200" dirty="0">
                          <a:solidFill>
                            <a:schemeClr val="dk1"/>
                          </a:solidFill>
                          <a:effectLst/>
                          <a:latin typeface="+mn-lt"/>
                          <a:ea typeface="+mn-ea"/>
                          <a:cs typeface="+mn-cs"/>
                        </a:rPr>
                        <a:t>20</a:t>
                      </a:r>
                    </a:p>
                  </a:txBody>
                  <a:tcPr marL="6942" marR="6942" marT="6942" marB="0" anchor="b"/>
                </a:tc>
                <a:tc>
                  <a:txBody>
                    <a:bodyPr/>
                    <a:lstStyle/>
                    <a:p>
                      <a:endParaRPr lang="en-US"/>
                    </a:p>
                  </a:txBody>
                  <a:tcPr marL="6942" marR="6942" marT="6942" marB="0" anchor="b"/>
                </a:tc>
                <a:tc>
                  <a:txBody>
                    <a:bodyPr/>
                    <a:lstStyle/>
                    <a:p>
                      <a:pPr algn="l" fontAlgn="b"/>
                      <a:endParaRPr lang="en-US" sz="1100" b="0" i="0" u="none" strike="noStrike" dirty="0">
                        <a:solidFill>
                          <a:srgbClr val="000000"/>
                        </a:solidFill>
                        <a:effectLst/>
                        <a:latin typeface="Arial" panose="020B0604020202020204" pitchFamily="34" charset="0"/>
                      </a:endParaRPr>
                    </a:p>
                  </a:txBody>
                  <a:tcPr marL="6942" marR="6942" marT="6942" marB="0" anchor="b"/>
                </a:tc>
                <a:tc>
                  <a:txBody>
                    <a:bodyPr/>
                    <a:lstStyle/>
                    <a:p>
                      <a:pPr algn="l" fontAlgn="b"/>
                      <a:endParaRPr lang="en-US" sz="1100" b="0" i="0" u="none" strike="noStrike" dirty="0">
                        <a:solidFill>
                          <a:srgbClr val="000000"/>
                        </a:solidFill>
                        <a:effectLst/>
                        <a:latin typeface="Arial" panose="020B0604020202020204" pitchFamily="34" charset="0"/>
                      </a:endParaRPr>
                    </a:p>
                  </a:txBody>
                  <a:tcPr marL="6942" marR="6942" marT="6942" marB="0" anchor="b"/>
                </a:tc>
                <a:tc>
                  <a:txBody>
                    <a:bodyPr/>
                    <a:lstStyle/>
                    <a:p>
                      <a:pPr algn="l" fontAlgn="b"/>
                      <a:endParaRPr lang="en-US" sz="1100" b="0" i="0" u="none" strike="noStrike" dirty="0">
                        <a:solidFill>
                          <a:srgbClr val="000000"/>
                        </a:solidFill>
                        <a:effectLst/>
                        <a:latin typeface="Arial" panose="020B0604020202020204" pitchFamily="34" charset="0"/>
                      </a:endParaRPr>
                    </a:p>
                  </a:txBody>
                  <a:tcPr marL="6942" marR="6942" marT="6942" marB="0" anchor="b"/>
                </a:tc>
                <a:tc>
                  <a:txBody>
                    <a:bodyPr/>
                    <a:lstStyle/>
                    <a:p>
                      <a:pPr algn="l" fontAlgn="b"/>
                      <a:endParaRPr lang="en-US" sz="1100" b="0" i="0" u="none" strike="noStrike" dirty="0">
                        <a:solidFill>
                          <a:srgbClr val="000000"/>
                        </a:solidFill>
                        <a:effectLst/>
                        <a:latin typeface="Arial" panose="020B0604020202020204" pitchFamily="34" charset="0"/>
                      </a:endParaRPr>
                    </a:p>
                  </a:txBody>
                  <a:tcPr marL="6942" marR="6942" marT="6942" marB="0" anchor="b"/>
                </a:tc>
                <a:extLst>
                  <a:ext uri="{0D108BD9-81ED-4DB2-BD59-A6C34878D82A}">
                    <a16:rowId xmlns:a16="http://schemas.microsoft.com/office/drawing/2014/main" val="10009"/>
                  </a:ext>
                </a:extLst>
              </a:tr>
            </a:tbl>
          </a:graphicData>
        </a:graphic>
      </p:graphicFrame>
      <p:pic>
        <p:nvPicPr>
          <p:cNvPr id="3" name="Picture 2"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160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0DA08-1E82-11C0-03D5-F85A743907B6}"/>
              </a:ext>
            </a:extLst>
          </p:cNvPr>
          <p:cNvSpPr>
            <a:spLocks noGrp="1"/>
          </p:cNvSpPr>
          <p:nvPr>
            <p:ph type="title"/>
          </p:nvPr>
        </p:nvSpPr>
        <p:spPr/>
        <p:txBody>
          <a:bodyPr/>
          <a:lstStyle/>
          <a:p>
            <a:r>
              <a:rPr lang="en-US" dirty="0"/>
              <a:t>Progression of Growth by Fiscal Year</a:t>
            </a:r>
          </a:p>
        </p:txBody>
      </p:sp>
      <p:pic>
        <p:nvPicPr>
          <p:cNvPr id="3" name="Picture 2">
            <a:extLst>
              <a:ext uri="{FF2B5EF4-FFF2-40B4-BE49-F238E27FC236}">
                <a16:creationId xmlns:a16="http://schemas.microsoft.com/office/drawing/2014/main" id="{C9FD5103-6404-8747-A8F1-92D3F7712C80}"/>
              </a:ext>
            </a:extLst>
          </p:cNvPr>
          <p:cNvPicPr/>
          <p:nvPr/>
        </p:nvPicPr>
        <p:blipFill rotWithShape="1">
          <a:blip r:embed="rId2"/>
          <a:srcRect l="23796" t="21893" r="25555" b="13088"/>
          <a:stretch/>
        </p:blipFill>
        <p:spPr bwMode="auto">
          <a:xfrm>
            <a:off x="3076663" y="1981200"/>
            <a:ext cx="5610137" cy="3962400"/>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F0D1E6ED-70C7-5C7B-7E25-10C03266653C}"/>
              </a:ext>
            </a:extLst>
          </p:cNvPr>
          <p:cNvSpPr txBox="1"/>
          <p:nvPr/>
        </p:nvSpPr>
        <p:spPr>
          <a:xfrm>
            <a:off x="650810" y="2543759"/>
            <a:ext cx="2425853" cy="2631490"/>
          </a:xfrm>
          <a:prstGeom prst="rect">
            <a:avLst/>
          </a:prstGeom>
          <a:noFill/>
        </p:spPr>
        <p:txBody>
          <a:bodyPr wrap="square" rtlCol="0">
            <a:spAutoFit/>
          </a:bodyPr>
          <a:lstStyle/>
          <a:p>
            <a:r>
              <a:rPr lang="en-US" sz="1650" b="1" u="sng" dirty="0">
                <a:latin typeface="Arial" panose="020B0604020202020204" pitchFamily="34" charset="0"/>
                <a:cs typeface="Arial" panose="020B0604020202020204" pitchFamily="34" charset="0"/>
              </a:rPr>
              <a:t>Fiscal Year 2021/2022</a:t>
            </a:r>
            <a:r>
              <a:rPr lang="en-US" sz="1650" dirty="0">
                <a:latin typeface="Arial" panose="020B0604020202020204" pitchFamily="34" charset="0"/>
                <a:cs typeface="Arial" panose="020B0604020202020204" pitchFamily="34" charset="0"/>
              </a:rPr>
              <a:t> Total of Life Time Benefits, New Life Time Benefits and One Time Benefits received was just under </a:t>
            </a:r>
            <a:r>
              <a:rPr lang="en-US" sz="1650" b="1" dirty="0">
                <a:latin typeface="Arial" panose="020B0604020202020204" pitchFamily="34" charset="0"/>
                <a:cs typeface="Arial" panose="020B0604020202020204" pitchFamily="34" charset="0"/>
              </a:rPr>
              <a:t>$8 Million </a:t>
            </a:r>
            <a:r>
              <a:rPr lang="en-US" sz="1650" dirty="0">
                <a:latin typeface="Arial" panose="020B0604020202020204" pitchFamily="34" charset="0"/>
                <a:cs typeface="Arial" panose="020B0604020202020204" pitchFamily="34" charset="0"/>
              </a:rPr>
              <a:t>in Federal dollars being </a:t>
            </a:r>
            <a:r>
              <a:rPr lang="en-US" sz="1650" b="1" dirty="0">
                <a:latin typeface="Arial" panose="020B0604020202020204" pitchFamily="34" charset="0"/>
                <a:cs typeface="Arial" panose="020B0604020202020204" pitchFamily="34" charset="0"/>
              </a:rPr>
              <a:t>brought into the Calaveras County economy.</a:t>
            </a:r>
            <a:endParaRPr lang="en-US" sz="1650" b="1" dirty="0"/>
          </a:p>
        </p:txBody>
      </p:sp>
      <p:pic>
        <p:nvPicPr>
          <p:cNvPr id="5" name="Picture 2" descr="No photo description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76" y="63208"/>
            <a:ext cx="1185923" cy="118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846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89375"/>
            <a:ext cx="9144000" cy="300082"/>
          </a:xfrm>
          <a:prstGeom prst="rect">
            <a:avLst/>
          </a:prstGeom>
          <a:noFill/>
        </p:spPr>
        <p:txBody>
          <a:bodyPr wrap="square" rtlCol="0">
            <a:spAutoFit/>
          </a:bodyPr>
          <a:lstStyle/>
          <a:p>
            <a:pPr algn="ctr"/>
            <a:r>
              <a:rPr lang="en-US" sz="1350" dirty="0"/>
              <a:t>Veterans Medical/Office Locations</a:t>
            </a:r>
          </a:p>
        </p:txBody>
      </p:sp>
      <p:sp>
        <p:nvSpPr>
          <p:cNvPr id="3" name="TextBox 2"/>
          <p:cNvSpPr txBox="1"/>
          <p:nvPr/>
        </p:nvSpPr>
        <p:spPr>
          <a:xfrm>
            <a:off x="597715" y="1817764"/>
            <a:ext cx="2411238" cy="300082"/>
          </a:xfrm>
          <a:prstGeom prst="rect">
            <a:avLst/>
          </a:prstGeom>
          <a:noFill/>
        </p:spPr>
        <p:txBody>
          <a:bodyPr wrap="none" rtlCol="0">
            <a:spAutoFit/>
          </a:bodyPr>
          <a:lstStyle/>
          <a:p>
            <a:r>
              <a:rPr lang="en-US" sz="1350" dirty="0"/>
              <a:t>VA Medical Facility - Mather</a:t>
            </a:r>
          </a:p>
        </p:txBody>
      </p:sp>
      <p:sp>
        <p:nvSpPr>
          <p:cNvPr id="4" name="TextBox 3"/>
          <p:cNvSpPr txBox="1"/>
          <p:nvPr/>
        </p:nvSpPr>
        <p:spPr>
          <a:xfrm>
            <a:off x="6058685" y="1887014"/>
            <a:ext cx="2549096" cy="300082"/>
          </a:xfrm>
          <a:prstGeom prst="rect">
            <a:avLst/>
          </a:prstGeom>
          <a:noFill/>
        </p:spPr>
        <p:txBody>
          <a:bodyPr wrap="none" rtlCol="0">
            <a:spAutoFit/>
          </a:bodyPr>
          <a:lstStyle/>
          <a:p>
            <a:r>
              <a:rPr lang="en-US" sz="1350" dirty="0"/>
              <a:t>VA Medical Center – Palo Alto</a:t>
            </a:r>
          </a:p>
        </p:txBody>
      </p:sp>
      <p:sp>
        <p:nvSpPr>
          <p:cNvPr id="5" name="TextBox 4"/>
          <p:cNvSpPr txBox="1"/>
          <p:nvPr/>
        </p:nvSpPr>
        <p:spPr>
          <a:xfrm>
            <a:off x="6058685" y="3102475"/>
            <a:ext cx="2656496" cy="300082"/>
          </a:xfrm>
          <a:prstGeom prst="rect">
            <a:avLst/>
          </a:prstGeom>
          <a:noFill/>
        </p:spPr>
        <p:txBody>
          <a:bodyPr wrap="none" rtlCol="0">
            <a:spAutoFit/>
          </a:bodyPr>
          <a:lstStyle/>
          <a:p>
            <a:r>
              <a:rPr lang="en-US" sz="1350" dirty="0"/>
              <a:t>VA Medical Facility - Livermore</a:t>
            </a:r>
          </a:p>
        </p:txBody>
      </p:sp>
      <p:sp>
        <p:nvSpPr>
          <p:cNvPr id="6" name="TextBox 5"/>
          <p:cNvSpPr txBox="1"/>
          <p:nvPr/>
        </p:nvSpPr>
        <p:spPr>
          <a:xfrm>
            <a:off x="576639" y="1356241"/>
            <a:ext cx="2714205" cy="300082"/>
          </a:xfrm>
          <a:prstGeom prst="rect">
            <a:avLst/>
          </a:prstGeom>
          <a:noFill/>
        </p:spPr>
        <p:txBody>
          <a:bodyPr wrap="none" rtlCol="0">
            <a:spAutoFit/>
          </a:bodyPr>
          <a:lstStyle/>
          <a:p>
            <a:r>
              <a:rPr lang="en-US" sz="1350" dirty="0"/>
              <a:t>VA Clinics – Northern California</a:t>
            </a:r>
          </a:p>
        </p:txBody>
      </p:sp>
      <p:sp>
        <p:nvSpPr>
          <p:cNvPr id="7" name="TextBox 6"/>
          <p:cNvSpPr txBox="1"/>
          <p:nvPr/>
        </p:nvSpPr>
        <p:spPr>
          <a:xfrm>
            <a:off x="3290844" y="1873059"/>
            <a:ext cx="721672" cy="300082"/>
          </a:xfrm>
          <a:prstGeom prst="rect">
            <a:avLst/>
          </a:prstGeom>
          <a:noFill/>
        </p:spPr>
        <p:txBody>
          <a:bodyPr wrap="none" rtlCol="0">
            <a:spAutoFit/>
          </a:bodyPr>
          <a:lstStyle/>
          <a:p>
            <a:r>
              <a:rPr lang="en-US" sz="1350" dirty="0"/>
              <a:t>Sonora</a:t>
            </a:r>
          </a:p>
        </p:txBody>
      </p:sp>
      <p:sp>
        <p:nvSpPr>
          <p:cNvPr id="8" name="TextBox 7"/>
          <p:cNvSpPr txBox="1"/>
          <p:nvPr/>
        </p:nvSpPr>
        <p:spPr>
          <a:xfrm>
            <a:off x="3153837" y="2740288"/>
            <a:ext cx="856325" cy="300082"/>
          </a:xfrm>
          <a:prstGeom prst="rect">
            <a:avLst/>
          </a:prstGeom>
          <a:noFill/>
        </p:spPr>
        <p:txBody>
          <a:bodyPr wrap="none" rtlCol="0">
            <a:spAutoFit/>
          </a:bodyPr>
          <a:lstStyle/>
          <a:p>
            <a:r>
              <a:rPr lang="en-US" sz="1350" dirty="0"/>
              <a:t>Modesto</a:t>
            </a:r>
          </a:p>
        </p:txBody>
      </p:sp>
      <p:sp>
        <p:nvSpPr>
          <p:cNvPr id="9" name="TextBox 8"/>
          <p:cNvSpPr txBox="1"/>
          <p:nvPr/>
        </p:nvSpPr>
        <p:spPr>
          <a:xfrm>
            <a:off x="1255546" y="3639904"/>
            <a:ext cx="851515" cy="300082"/>
          </a:xfrm>
          <a:prstGeom prst="rect">
            <a:avLst/>
          </a:prstGeom>
          <a:noFill/>
        </p:spPr>
        <p:txBody>
          <a:bodyPr wrap="none" rtlCol="0">
            <a:spAutoFit/>
          </a:bodyPr>
          <a:lstStyle/>
          <a:p>
            <a:r>
              <a:rPr lang="en-US" sz="1350" dirty="0"/>
              <a:t>Stockton</a:t>
            </a:r>
          </a:p>
        </p:txBody>
      </p:sp>
      <p:sp>
        <p:nvSpPr>
          <p:cNvPr id="10" name="TextBox 9"/>
          <p:cNvSpPr txBox="1"/>
          <p:nvPr/>
        </p:nvSpPr>
        <p:spPr>
          <a:xfrm>
            <a:off x="597716" y="2745115"/>
            <a:ext cx="2502608" cy="300082"/>
          </a:xfrm>
          <a:prstGeom prst="rect">
            <a:avLst/>
          </a:prstGeom>
          <a:noFill/>
        </p:spPr>
        <p:txBody>
          <a:bodyPr wrap="none" rtlCol="0">
            <a:spAutoFit/>
          </a:bodyPr>
          <a:lstStyle/>
          <a:p>
            <a:r>
              <a:rPr lang="en-US" sz="1350" dirty="0"/>
              <a:t>VA Medical Center - Martinez</a:t>
            </a:r>
          </a:p>
        </p:txBody>
      </p:sp>
      <p:pic>
        <p:nvPicPr>
          <p:cNvPr id="1026" name="Picture 2" descr="Sacramento VAM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8055" y="2140647"/>
            <a:ext cx="1023199" cy="5289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tinez VA Medical Cen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467" y="3060175"/>
            <a:ext cx="1036787" cy="5636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vermore480x3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9041" y="3450284"/>
            <a:ext cx="1064113" cy="7094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odesto480x33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9240" y="3056777"/>
            <a:ext cx="874691" cy="5831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onora480x3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3837" y="2150058"/>
            <a:ext cx="873298" cy="48053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tockton480x33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467" y="3989340"/>
            <a:ext cx="1036788" cy="69119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aloalto480x33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9041" y="2299002"/>
            <a:ext cx="1050524" cy="6626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5106528"/>
            <a:ext cx="9144000" cy="253916"/>
          </a:xfrm>
          <a:prstGeom prst="rect">
            <a:avLst/>
          </a:prstGeom>
          <a:noFill/>
        </p:spPr>
        <p:txBody>
          <a:bodyPr wrap="square" rtlCol="0">
            <a:spAutoFit/>
          </a:bodyPr>
          <a:lstStyle/>
          <a:p>
            <a:pPr algn="ctr"/>
            <a:r>
              <a:rPr lang="en-US" sz="1050" dirty="0"/>
              <a:t>Other Facilities: Menlo Park, Capitola, Fremont, Marina, San Jose, Concord Vet Center, Menlo Park Vet Center, Citrus Heights Vet Center</a:t>
            </a:r>
          </a:p>
        </p:txBody>
      </p:sp>
    </p:spTree>
    <p:extLst>
      <p:ext uri="{BB962C8B-B14F-4D97-AF65-F5344CB8AC3E}">
        <p14:creationId xmlns:p14="http://schemas.microsoft.com/office/powerpoint/2010/main" val="693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laveras County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28575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9600" y="785777"/>
            <a:ext cx="3619268" cy="5334000"/>
          </a:xfrm>
          <a:prstGeom prst="rect">
            <a:avLst/>
          </a:prstGeom>
        </p:spPr>
      </p:pic>
      <p:pic>
        <p:nvPicPr>
          <p:cNvPr id="3" name="Picture 2"/>
          <p:cNvPicPr>
            <a:picLocks noChangeAspect="1"/>
          </p:cNvPicPr>
          <p:nvPr/>
        </p:nvPicPr>
        <p:blipFill>
          <a:blip r:embed="rId3"/>
          <a:stretch>
            <a:fillRect/>
          </a:stretch>
        </p:blipFill>
        <p:spPr>
          <a:xfrm>
            <a:off x="5029200" y="806605"/>
            <a:ext cx="3581400" cy="5313172"/>
          </a:xfrm>
          <a:prstGeom prst="rect">
            <a:avLst/>
          </a:prstGeom>
        </p:spPr>
      </p:pic>
    </p:spTree>
    <p:extLst>
      <p:ext uri="{BB962C8B-B14F-4D97-AF65-F5344CB8AC3E}">
        <p14:creationId xmlns:p14="http://schemas.microsoft.com/office/powerpoint/2010/main" val="756001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457200"/>
            <a:ext cx="6858000" cy="2720360"/>
          </a:xfrm>
          <a:prstGeom prst="rect">
            <a:avLst/>
          </a:prstGeom>
        </p:spPr>
        <p:txBody>
          <a:bodyPr wrap="square">
            <a:spAutoFit/>
          </a:bodyPr>
          <a:lstStyle/>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There have been some changes in 2023 that will affect all Veterans in California.  Here are just a few:</a:t>
            </a:r>
          </a:p>
          <a:p>
            <a:pPr marL="342900" marR="0" lvl="0" indent="-342900">
              <a:lnSpc>
                <a:spcPct val="107000"/>
              </a:lnSpc>
              <a:spcBef>
                <a:spcPts val="0"/>
              </a:spcBef>
              <a:spcAft>
                <a:spcPts val="0"/>
              </a:spcAft>
              <a:buFont typeface="Symbol" panose="05050102010706020507" pitchFamily="18" charset="2"/>
              <a:buChar char=""/>
            </a:pPr>
            <a:r>
              <a:rPr lang="en-US" sz="1400" b="1" dirty="0">
                <a:latin typeface="Calibri" panose="020F0502020204030204" pitchFamily="34" charset="0"/>
                <a:ea typeface="Calibri" panose="020F0502020204030204" pitchFamily="34" charset="0"/>
                <a:cs typeface="Times New Roman" panose="02020603050405020304" pitchFamily="18" charset="0"/>
              </a:rPr>
              <a:t>Calvet Home Loans</a:t>
            </a:r>
            <a:r>
              <a:rPr lang="en-US" sz="1400" dirty="0">
                <a:latin typeface="Calibri" panose="020F0502020204030204" pitchFamily="34" charset="0"/>
                <a:ea typeface="Calibri" panose="020F0502020204030204" pitchFamily="34" charset="0"/>
                <a:cs typeface="Times New Roman" panose="02020603050405020304" pitchFamily="18" charset="0"/>
              </a:rPr>
              <a:t> – No down payment requirements. Expanded eligibility, now, nearly any veteran wanting to buy a home in California is eligible! Calvet (calvet.ca.gov) represents 1.6 Million California Veterans with different loan programs focused on our California Veterans. </a:t>
            </a:r>
          </a:p>
          <a:p>
            <a:pPr marL="342900" marR="0" lvl="0" indent="-342900">
              <a:lnSpc>
                <a:spcPct val="107000"/>
              </a:lnSpc>
              <a:spcBef>
                <a:spcPts val="0"/>
              </a:spcBef>
              <a:spcAft>
                <a:spcPts val="0"/>
              </a:spcAft>
              <a:buFont typeface="Symbol" panose="05050102010706020507" pitchFamily="18" charset="2"/>
              <a:buChar char=""/>
            </a:pPr>
            <a:r>
              <a:rPr lang="en-US" sz="1400" b="1" dirty="0">
                <a:latin typeface="Calibri" panose="020F0502020204030204" pitchFamily="34" charset="0"/>
                <a:ea typeface="Calibri" panose="020F0502020204030204" pitchFamily="34" charset="0"/>
                <a:cs typeface="Times New Roman" panose="02020603050405020304" pitchFamily="18" charset="0"/>
              </a:rPr>
              <a:t>Veteran Homes of California</a:t>
            </a:r>
            <a:r>
              <a:rPr lang="en-US" sz="1400" dirty="0">
                <a:latin typeface="Calibri" panose="020F0502020204030204" pitchFamily="34" charset="0"/>
                <a:ea typeface="Calibri" panose="020F0502020204030204" pitchFamily="34" charset="0"/>
                <a:cs typeface="Times New Roman" panose="02020603050405020304" pitchFamily="18" charset="0"/>
              </a:rPr>
              <a:t> offer 8 affordable long-term care to aged and disabled veterans and eligible spouses and domestic partners. </a:t>
            </a:r>
          </a:p>
          <a:p>
            <a:pPr marL="342900" marR="0" lvl="0" indent="-342900">
              <a:lnSpc>
                <a:spcPct val="107000"/>
              </a:lnSpc>
              <a:spcBef>
                <a:spcPts val="0"/>
              </a:spcBef>
              <a:spcAft>
                <a:spcPts val="800"/>
              </a:spcAft>
              <a:buFont typeface="Symbol" panose="05050102010706020507" pitchFamily="18" charset="2"/>
              <a:buChar char=""/>
            </a:pPr>
            <a:r>
              <a:rPr lang="en-US" sz="1400" b="1" dirty="0">
                <a:latin typeface="Calibri" panose="020F0502020204030204" pitchFamily="34" charset="0"/>
                <a:ea typeface="Calibri" panose="020F0502020204030204" pitchFamily="34" charset="0"/>
                <a:cs typeface="Times New Roman" panose="02020603050405020304" pitchFamily="18" charset="0"/>
              </a:rPr>
              <a:t>Veteran Designation on California Drivers License and ID Cards</a:t>
            </a:r>
            <a:r>
              <a:rPr lang="en-US" sz="1400" dirty="0">
                <a:latin typeface="Calibri" panose="020F0502020204030204" pitchFamily="34" charset="0"/>
                <a:ea typeface="Calibri" panose="020F0502020204030204" pitchFamily="34" charset="0"/>
                <a:cs typeface="Times New Roman" panose="02020603050405020304" pitchFamily="18" charset="0"/>
              </a:rPr>
              <a:t>. California has eliminated the $5.00 fee for obtaining a military “veteran” designation on a driver’s license or ID Card. (SB 837)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066800" y="3177811"/>
            <a:ext cx="7239000" cy="1465209"/>
          </a:xfrm>
          <a:prstGeom prst="rect">
            <a:avLst/>
          </a:prstGeom>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1400" b="1" dirty="0">
                <a:latin typeface="Calibri" panose="020F0502020204030204" pitchFamily="34" charset="0"/>
                <a:ea typeface="Calibri" panose="020F0502020204030204" pitchFamily="34" charset="0"/>
                <a:cs typeface="Times New Roman" panose="02020603050405020304" pitchFamily="18" charset="0"/>
              </a:rPr>
              <a:t>Toll Roads! Eligible Veterans won’t pay for Bridge Crossings starting in 2023.</a:t>
            </a:r>
            <a:r>
              <a:rPr lang="en-US" sz="1400" dirty="0">
                <a:latin typeface="Calibri" panose="020F0502020204030204" pitchFamily="34" charset="0"/>
                <a:ea typeface="Calibri" panose="020F0502020204030204" pitchFamily="34" charset="0"/>
                <a:cs typeface="Times New Roman" panose="02020603050405020304" pitchFamily="18" charset="0"/>
              </a:rPr>
              <a:t> (AB2949) Exempts vehicles with license plates issued to a disabled veteran, Pearl Harbor survivor, POW or to veterans who have received distinctions such as the Purple Heart, Congressional Medal of Honor from paying tolls on roads, bridges, highways, vehicular crossings and other toll facilities. </a:t>
            </a:r>
            <a:r>
              <a:rPr lang="en-US" sz="1400" u="sng" dirty="0">
                <a:latin typeface="Calibri" panose="020F0502020204030204" pitchFamily="34" charset="0"/>
                <a:ea typeface="Calibri" panose="020F0502020204030204" pitchFamily="34" charset="0"/>
                <a:cs typeface="Times New Roman" panose="02020603050405020304" pitchFamily="18" charset="0"/>
              </a:rPr>
              <a:t>This benefit does not apply to express lanes including high-occupancy vehicle lanes.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9763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20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2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2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20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p:cTn id="28"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9"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0"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457200" y="685800"/>
            <a:ext cx="8077200" cy="4616713"/>
          </a:xfrm>
          <a:prstGeom prst="rect">
            <a:avLst/>
          </a:prstGeom>
        </p:spPr>
        <p:txBody>
          <a:bodyPr wrap="square">
            <a:spAutoFit/>
          </a:bodyPr>
          <a:lstStyle/>
          <a:p>
            <a:pPr marL="342900" indent="-342900">
              <a:lnSpc>
                <a:spcPct val="107000"/>
              </a:lnSpc>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Services that don’t require a copay. You won’t need to pay a copay for any of the services listed here, no matter what your disability rating is or what priority group you’re in.</a:t>
            </a:r>
          </a:p>
          <a:p>
            <a:pPr marL="342900" indent="-342900">
              <a:lnSpc>
                <a:spcPct val="107000"/>
              </a:lnSpc>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hlinkClick r:id="rId2"/>
              </a:rPr>
              <a:t>Readjustment counseling and related mental health services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hlinkClick r:id="rId3"/>
              </a:rPr>
              <a:t>Counseling and care for issues related to military sexual trauma</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hlinkClick r:id="rId4"/>
              </a:rPr>
              <a:t>Exams to determine your risk of health problems linked to your military service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hlinkClick r:id="rId5"/>
              </a:rPr>
              <a:t>Care that may be related to combat service for Veterans that served in a theater of combat operations after November 11, 1998</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hlinkClick r:id="rId6"/>
              </a:rPr>
              <a:t>VA claim exams (also called compensation and pension, or C&amp;P, exams)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hlinkClick r:id="rId7"/>
              </a:rPr>
              <a:t>Care related to a VA-rated service-connected disability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hlinkClick r:id="rId8"/>
              </a:rPr>
              <a:t>Care for cancer of head or neck caused by nose or throat radium treatments received while in the military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hlinkClick r:id="rId9"/>
              </a:rPr>
              <a:t>Individual or group programs to help you quit smoking or lose weight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hlinkClick r:id="rId10"/>
              </a:rPr>
              <a:t>Care that’s part of a VA research project (like the Million Veteran Program)</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Laboratory (lab) tests</a:t>
            </a:r>
          </a:p>
          <a:p>
            <a:pPr marL="342900" indent="-342900">
              <a:lnSpc>
                <a:spcPct val="107000"/>
              </a:lnSpc>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Electrocardiograms (EKGs or ECGs) to check for heart disease or other heart problems</a:t>
            </a:r>
          </a:p>
          <a:p>
            <a:pPr marL="342900" indent="-342900">
              <a:lnSpc>
                <a:spcPct val="107000"/>
              </a:lnSpc>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VA health initiatives that are open to the public (like health fairs)</a:t>
            </a:r>
          </a:p>
        </p:txBody>
      </p:sp>
    </p:spTree>
    <p:extLst>
      <p:ext uri="{BB962C8B-B14F-4D97-AF65-F5344CB8AC3E}">
        <p14:creationId xmlns:p14="http://schemas.microsoft.com/office/powerpoint/2010/main" val="797342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8378951" y="5677586"/>
            <a:ext cx="77153" cy="148117"/>
          </a:xfrm>
          <a:prstGeom prst="rect">
            <a:avLst/>
          </a:prstGeom>
        </p:spPr>
        <p:txBody>
          <a:bodyPr vert="horz" wrap="square" lIns="0" tIns="9525" rIns="0" bIns="0" rtlCol="0">
            <a:spAutoFit/>
          </a:bodyPr>
          <a:lstStyle/>
          <a:p>
            <a:pPr marL="9525" defTabSz="685800">
              <a:spcBef>
                <a:spcPts val="75"/>
              </a:spcBef>
            </a:pPr>
            <a:r>
              <a:rPr sz="900" kern="0" dirty="0">
                <a:solidFill>
                  <a:srgbClr val="888888"/>
                </a:solidFill>
                <a:latin typeface="Calibri"/>
                <a:cs typeface="Calibri"/>
              </a:rPr>
              <a:t>1</a:t>
            </a:r>
            <a:endParaRPr sz="900" kern="0">
              <a:solidFill>
                <a:sysClr val="windowText" lastClr="000000"/>
              </a:solidFill>
              <a:latin typeface="Calibri"/>
              <a:cs typeface="Calibri"/>
            </a:endParaRPr>
          </a:p>
        </p:txBody>
      </p:sp>
      <p:grpSp>
        <p:nvGrpSpPr>
          <p:cNvPr id="3" name="object 3"/>
          <p:cNvGrpSpPr/>
          <p:nvPr/>
        </p:nvGrpSpPr>
        <p:grpSpPr>
          <a:xfrm>
            <a:off x="0" y="4154805"/>
            <a:ext cx="5269230" cy="1570483"/>
            <a:chOff x="0" y="4396739"/>
            <a:chExt cx="7025640" cy="2093977"/>
          </a:xfrm>
        </p:grpSpPr>
        <p:sp>
          <p:nvSpPr>
            <p:cNvPr id="4" name="object 4"/>
            <p:cNvSpPr/>
            <p:nvPr/>
          </p:nvSpPr>
          <p:spPr>
            <a:xfrm>
              <a:off x="0" y="4396739"/>
              <a:ext cx="6722745" cy="113030"/>
            </a:xfrm>
            <a:custGeom>
              <a:avLst/>
              <a:gdLst/>
              <a:ahLst/>
              <a:cxnLst/>
              <a:rect l="l" t="t" r="r" b="b"/>
              <a:pathLst>
                <a:path w="6722745" h="113029">
                  <a:moveTo>
                    <a:pt x="6722364" y="0"/>
                  </a:moveTo>
                  <a:lnTo>
                    <a:pt x="0" y="0"/>
                  </a:lnTo>
                  <a:lnTo>
                    <a:pt x="0" y="112775"/>
                  </a:lnTo>
                  <a:lnTo>
                    <a:pt x="6722364" y="112775"/>
                  </a:lnTo>
                  <a:lnTo>
                    <a:pt x="6722364" y="0"/>
                  </a:lnTo>
                  <a:close/>
                </a:path>
              </a:pathLst>
            </a:custGeom>
            <a:solidFill>
              <a:srgbClr val="C00000"/>
            </a:solidFill>
          </p:spPr>
          <p:txBody>
            <a:bodyPr wrap="square" lIns="0" tIns="0" rIns="0" bIns="0" rtlCol="0"/>
            <a:lstStyle/>
            <a:p>
              <a:pPr defTabSz="685800"/>
              <a:endParaRPr sz="1350" kern="0">
                <a:solidFill>
                  <a:sysClr val="windowText" lastClr="000000"/>
                </a:solidFill>
              </a:endParaRPr>
            </a:p>
          </p:txBody>
        </p:sp>
        <p:sp>
          <p:nvSpPr>
            <p:cNvPr id="5" name="object 5"/>
            <p:cNvSpPr/>
            <p:nvPr/>
          </p:nvSpPr>
          <p:spPr>
            <a:xfrm>
              <a:off x="0" y="4396739"/>
              <a:ext cx="6722745" cy="113030"/>
            </a:xfrm>
            <a:custGeom>
              <a:avLst/>
              <a:gdLst/>
              <a:ahLst/>
              <a:cxnLst/>
              <a:rect l="l" t="t" r="r" b="b"/>
              <a:pathLst>
                <a:path w="6722745" h="113029">
                  <a:moveTo>
                    <a:pt x="0" y="112775"/>
                  </a:moveTo>
                  <a:lnTo>
                    <a:pt x="6722364" y="112775"/>
                  </a:lnTo>
                  <a:lnTo>
                    <a:pt x="6722364" y="0"/>
                  </a:lnTo>
                  <a:lnTo>
                    <a:pt x="0" y="0"/>
                  </a:lnTo>
                  <a:lnTo>
                    <a:pt x="0" y="112775"/>
                  </a:lnTo>
                  <a:close/>
                </a:path>
              </a:pathLst>
            </a:custGeom>
            <a:ln w="12700">
              <a:solidFill>
                <a:srgbClr val="C00000"/>
              </a:solidFill>
            </a:ln>
          </p:spPr>
          <p:txBody>
            <a:bodyPr wrap="square" lIns="0" tIns="0" rIns="0" bIns="0" rtlCol="0"/>
            <a:lstStyle/>
            <a:p>
              <a:pPr defTabSz="685800"/>
              <a:endParaRPr sz="1350" kern="0">
                <a:solidFill>
                  <a:sysClr val="windowText" lastClr="000000"/>
                </a:solidFill>
              </a:endParaRPr>
            </a:p>
          </p:txBody>
        </p:sp>
        <p:pic>
          <p:nvPicPr>
            <p:cNvPr id="6" name="object 6"/>
            <p:cNvPicPr/>
            <p:nvPr/>
          </p:nvPicPr>
          <p:blipFill>
            <a:blip r:embed="rId2" cstate="print"/>
            <a:stretch>
              <a:fillRect/>
            </a:stretch>
          </p:blipFill>
          <p:spPr>
            <a:xfrm>
              <a:off x="4282440" y="5814059"/>
              <a:ext cx="2743200" cy="614172"/>
            </a:xfrm>
            <a:prstGeom prst="rect">
              <a:avLst/>
            </a:prstGeom>
          </p:spPr>
        </p:pic>
        <p:pic>
          <p:nvPicPr>
            <p:cNvPr id="7" name="object 7"/>
            <p:cNvPicPr/>
            <p:nvPr/>
          </p:nvPicPr>
          <p:blipFill>
            <a:blip r:embed="rId3" cstate="print"/>
            <a:stretch>
              <a:fillRect/>
            </a:stretch>
          </p:blipFill>
          <p:spPr>
            <a:xfrm>
              <a:off x="515112" y="5692140"/>
              <a:ext cx="3095243" cy="798576"/>
            </a:xfrm>
            <a:prstGeom prst="rect">
              <a:avLst/>
            </a:prstGeom>
          </p:spPr>
        </p:pic>
      </p:grpSp>
      <p:sp>
        <p:nvSpPr>
          <p:cNvPr id="11" name="object 11"/>
          <p:cNvSpPr txBox="1"/>
          <p:nvPr/>
        </p:nvSpPr>
        <p:spPr>
          <a:xfrm>
            <a:off x="228600" y="3079195"/>
            <a:ext cx="4686300" cy="1048364"/>
          </a:xfrm>
          <a:prstGeom prst="rect">
            <a:avLst/>
          </a:prstGeom>
        </p:spPr>
        <p:txBody>
          <a:bodyPr vert="horz" wrap="square" lIns="0" tIns="9525" rIns="0" bIns="0" rtlCol="0">
            <a:spAutoFit/>
          </a:bodyPr>
          <a:lstStyle/>
          <a:p>
            <a:pPr marL="9525" defTabSz="685800">
              <a:spcBef>
                <a:spcPts val="75"/>
              </a:spcBef>
            </a:pPr>
            <a:r>
              <a:rPr sz="6750" b="1" kern="0" spc="-41" dirty="0">
                <a:solidFill>
                  <a:srgbClr val="FFFFFF"/>
                </a:solidFill>
                <a:latin typeface="Source Sans 3"/>
                <a:cs typeface="Source Sans 3"/>
              </a:rPr>
              <a:t>OVERVIEW</a:t>
            </a:r>
            <a:endParaRPr sz="6750" kern="0" dirty="0">
              <a:solidFill>
                <a:sysClr val="windowText" lastClr="000000"/>
              </a:solidFill>
              <a:latin typeface="Source Sans 3"/>
              <a:cs typeface="Source Sans 3"/>
            </a:endParaRPr>
          </a:p>
        </p:txBody>
      </p:sp>
      <p:sp>
        <p:nvSpPr>
          <p:cNvPr id="12" name="object 12"/>
          <p:cNvSpPr txBox="1"/>
          <p:nvPr/>
        </p:nvSpPr>
        <p:spPr>
          <a:xfrm>
            <a:off x="1606677" y="1435894"/>
            <a:ext cx="4279774" cy="425116"/>
          </a:xfrm>
          <a:prstGeom prst="rect">
            <a:avLst/>
          </a:prstGeom>
        </p:spPr>
        <p:txBody>
          <a:bodyPr vert="horz" wrap="square" lIns="0" tIns="9525" rIns="0" bIns="0" rtlCol="0">
            <a:spAutoFit/>
          </a:bodyPr>
          <a:lstStyle/>
          <a:p>
            <a:pPr marL="9525" defTabSz="685800">
              <a:spcBef>
                <a:spcPts val="75"/>
              </a:spcBef>
            </a:pPr>
            <a:r>
              <a:rPr sz="2700" b="1" kern="0" dirty="0">
                <a:solidFill>
                  <a:srgbClr val="FFFFFF"/>
                </a:solidFill>
                <a:latin typeface="Source Sans 3 Semibold"/>
                <a:cs typeface="Source Sans 3 Semibold"/>
              </a:rPr>
              <a:t>All</a:t>
            </a:r>
            <a:r>
              <a:rPr sz="2700" b="1" kern="0" spc="8" dirty="0">
                <a:solidFill>
                  <a:srgbClr val="FFFFFF"/>
                </a:solidFill>
                <a:latin typeface="Source Sans 3 Semibold"/>
                <a:cs typeface="Source Sans 3 Semibold"/>
              </a:rPr>
              <a:t> </a:t>
            </a:r>
            <a:r>
              <a:rPr sz="2700" b="1" kern="0" dirty="0">
                <a:solidFill>
                  <a:srgbClr val="FFFFFF"/>
                </a:solidFill>
                <a:latin typeface="Source Sans 3 Semibold"/>
                <a:cs typeface="Source Sans 3 Semibold"/>
              </a:rPr>
              <a:t>Things PACT Act</a:t>
            </a:r>
            <a:r>
              <a:rPr sz="2700" b="1" kern="0" spc="4" dirty="0">
                <a:solidFill>
                  <a:srgbClr val="FFFFFF"/>
                </a:solidFill>
                <a:latin typeface="Source Sans 3 Semibold"/>
                <a:cs typeface="Source Sans 3 Semibold"/>
              </a:rPr>
              <a:t> </a:t>
            </a:r>
            <a:r>
              <a:rPr sz="2700" b="1" kern="0" spc="-19" dirty="0">
                <a:solidFill>
                  <a:srgbClr val="FFFFFF"/>
                </a:solidFill>
                <a:latin typeface="Source Sans 3 Semibold"/>
                <a:cs typeface="Source Sans 3 Semibold"/>
              </a:rPr>
              <a:t>101</a:t>
            </a:r>
            <a:endParaRPr sz="2700" kern="0" dirty="0">
              <a:solidFill>
                <a:sysClr val="windowText" lastClr="000000"/>
              </a:solidFill>
              <a:latin typeface="Source Sans 3 Semibold"/>
              <a:cs typeface="Source Sans 3 Semibold"/>
            </a:endParaRPr>
          </a:p>
        </p:txBody>
      </p:sp>
      <p:pic>
        <p:nvPicPr>
          <p:cNvPr id="13" name="object 13"/>
          <p:cNvPicPr/>
          <p:nvPr/>
        </p:nvPicPr>
        <p:blipFill>
          <a:blip r:embed="rId4" cstate="print"/>
          <a:stretch>
            <a:fillRect/>
          </a:stretch>
        </p:blipFill>
        <p:spPr>
          <a:xfrm>
            <a:off x="344042" y="1160144"/>
            <a:ext cx="1026414" cy="1028700"/>
          </a:xfrm>
          <a:prstGeom prst="rect">
            <a:avLst/>
          </a:prstGeom>
        </p:spPr>
      </p:pic>
    </p:spTree>
    <p:extLst>
      <p:ext uri="{BB962C8B-B14F-4D97-AF65-F5344CB8AC3E}">
        <p14:creationId xmlns:p14="http://schemas.microsoft.com/office/powerpoint/2010/main" val="131588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7" y="3490"/>
            <a:ext cx="9143999" cy="1228077"/>
          </a:xfrm>
          <a:prstGeom prst="rect">
            <a:avLst/>
          </a:prstGeom>
        </p:spPr>
      </p:pic>
      <p:sp>
        <p:nvSpPr>
          <p:cNvPr id="4" name="object 4"/>
          <p:cNvSpPr txBox="1"/>
          <p:nvPr/>
        </p:nvSpPr>
        <p:spPr>
          <a:xfrm>
            <a:off x="533400" y="5105400"/>
            <a:ext cx="7783116" cy="1187472"/>
          </a:xfrm>
          <a:prstGeom prst="rect">
            <a:avLst/>
          </a:prstGeom>
          <a:solidFill>
            <a:srgbClr val="007BB9">
              <a:alpha val="24705"/>
            </a:srgbClr>
          </a:solidFill>
        </p:spPr>
        <p:txBody>
          <a:bodyPr vert="horz" wrap="square" lIns="0" tIns="476" rIns="0" bIns="0" rtlCol="0">
            <a:spAutoFit/>
          </a:bodyPr>
          <a:lstStyle/>
          <a:p>
            <a:pPr defTabSz="685800">
              <a:spcBef>
                <a:spcPts val="4"/>
              </a:spcBef>
            </a:pPr>
            <a:endParaRPr sz="1350" kern="0" dirty="0">
              <a:solidFill>
                <a:sysClr val="windowText" lastClr="000000"/>
              </a:solidFill>
              <a:latin typeface="Times New Roman"/>
              <a:cs typeface="Times New Roman"/>
            </a:endParaRPr>
          </a:p>
          <a:p>
            <a:pPr marL="611029" defTabSz="685800"/>
            <a:r>
              <a:rPr sz="1350" b="1" kern="0" dirty="0">
                <a:solidFill>
                  <a:srgbClr val="0D0D0D"/>
                </a:solidFill>
                <a:latin typeface="Source Sans 3"/>
                <a:cs typeface="Source Sans 3"/>
              </a:rPr>
              <a:t>The</a:t>
            </a:r>
            <a:r>
              <a:rPr sz="1350" b="1" kern="0" spc="-38" dirty="0">
                <a:solidFill>
                  <a:srgbClr val="0D0D0D"/>
                </a:solidFill>
                <a:latin typeface="Source Sans 3"/>
                <a:cs typeface="Source Sans 3"/>
              </a:rPr>
              <a:t> </a:t>
            </a:r>
            <a:r>
              <a:rPr sz="1350" b="1" kern="0" spc="-41" dirty="0">
                <a:solidFill>
                  <a:srgbClr val="0D0D0D"/>
                </a:solidFill>
                <a:latin typeface="Source Sans 3"/>
                <a:cs typeface="Source Sans 3"/>
              </a:rPr>
              <a:t>PACT</a:t>
            </a:r>
            <a:r>
              <a:rPr sz="1350" b="1" kern="0" spc="-75" dirty="0">
                <a:solidFill>
                  <a:srgbClr val="0D0D0D"/>
                </a:solidFill>
                <a:latin typeface="Source Sans 3"/>
                <a:cs typeface="Source Sans 3"/>
              </a:rPr>
              <a:t> </a:t>
            </a:r>
            <a:r>
              <a:rPr sz="1350" b="1" kern="0" dirty="0">
                <a:solidFill>
                  <a:srgbClr val="0D0D0D"/>
                </a:solidFill>
                <a:latin typeface="Source Sans 3"/>
                <a:cs typeface="Source Sans 3"/>
              </a:rPr>
              <a:t>Act</a:t>
            </a:r>
            <a:r>
              <a:rPr sz="1350" b="1" kern="0" spc="-30" dirty="0">
                <a:solidFill>
                  <a:srgbClr val="0D0D0D"/>
                </a:solidFill>
                <a:latin typeface="Source Sans 3"/>
                <a:cs typeface="Source Sans 3"/>
              </a:rPr>
              <a:t> </a:t>
            </a:r>
            <a:r>
              <a:rPr sz="1350" b="1" kern="0" spc="-38" dirty="0">
                <a:solidFill>
                  <a:srgbClr val="0D0D0D"/>
                </a:solidFill>
                <a:latin typeface="Source Sans 3"/>
                <a:cs typeface="Source Sans 3"/>
              </a:rPr>
              <a:t>:</a:t>
            </a:r>
            <a:endParaRPr sz="1350" kern="0" dirty="0">
              <a:solidFill>
                <a:sysClr val="windowText" lastClr="000000"/>
              </a:solidFill>
              <a:latin typeface="Source Sans 3"/>
              <a:cs typeface="Source Sans 3"/>
            </a:endParaRPr>
          </a:p>
          <a:p>
            <a:pPr marL="936784" marR="502920" indent="-257175" defTabSz="685800">
              <a:lnSpc>
                <a:spcPct val="111100"/>
              </a:lnSpc>
              <a:spcBef>
                <a:spcPts val="334"/>
              </a:spcBef>
              <a:buClr>
                <a:srgbClr val="003E71"/>
              </a:buClr>
              <a:buFont typeface="Wingdings"/>
              <a:buChar char=""/>
              <a:tabLst>
                <a:tab pos="936784" algn="l"/>
                <a:tab pos="937260" algn="l"/>
              </a:tabLst>
            </a:pPr>
            <a:r>
              <a:rPr sz="1350" kern="0" dirty="0">
                <a:solidFill>
                  <a:srgbClr val="0D0D0D"/>
                </a:solidFill>
                <a:latin typeface="Source Sans 3"/>
                <a:cs typeface="Source Sans 3"/>
              </a:rPr>
              <a:t>Expands</a:t>
            </a:r>
            <a:r>
              <a:rPr sz="1350" kern="0" spc="-41" dirty="0">
                <a:solidFill>
                  <a:srgbClr val="0D0D0D"/>
                </a:solidFill>
                <a:latin typeface="Source Sans 3"/>
                <a:cs typeface="Source Sans 3"/>
              </a:rPr>
              <a:t> </a:t>
            </a:r>
            <a:r>
              <a:rPr sz="1350" kern="0" dirty="0">
                <a:solidFill>
                  <a:srgbClr val="0D0D0D"/>
                </a:solidFill>
                <a:latin typeface="Source Sans 3"/>
                <a:cs typeface="Source Sans 3"/>
              </a:rPr>
              <a:t>and</a:t>
            </a:r>
            <a:r>
              <a:rPr sz="1350" kern="0" spc="-49" dirty="0">
                <a:solidFill>
                  <a:srgbClr val="0D0D0D"/>
                </a:solidFill>
                <a:latin typeface="Source Sans 3"/>
                <a:cs typeface="Source Sans 3"/>
              </a:rPr>
              <a:t> </a:t>
            </a:r>
            <a:r>
              <a:rPr sz="1350" kern="0" dirty="0">
                <a:solidFill>
                  <a:srgbClr val="0D0D0D"/>
                </a:solidFill>
                <a:latin typeface="Source Sans 3"/>
                <a:cs typeface="Source Sans 3"/>
              </a:rPr>
              <a:t>extends</a:t>
            </a:r>
            <a:r>
              <a:rPr sz="1350" kern="0" spc="-45" dirty="0">
                <a:solidFill>
                  <a:srgbClr val="0D0D0D"/>
                </a:solidFill>
                <a:latin typeface="Source Sans 3"/>
                <a:cs typeface="Source Sans 3"/>
              </a:rPr>
              <a:t> </a:t>
            </a:r>
            <a:r>
              <a:rPr sz="1350" kern="0" dirty="0">
                <a:solidFill>
                  <a:srgbClr val="0D0D0D"/>
                </a:solidFill>
                <a:latin typeface="Source Sans 3"/>
                <a:cs typeface="Source Sans 3"/>
              </a:rPr>
              <a:t>eligibility</a:t>
            </a:r>
            <a:r>
              <a:rPr sz="1350" kern="0" spc="-45" dirty="0">
                <a:solidFill>
                  <a:srgbClr val="0D0D0D"/>
                </a:solidFill>
                <a:latin typeface="Source Sans 3"/>
                <a:cs typeface="Source Sans 3"/>
              </a:rPr>
              <a:t> </a:t>
            </a:r>
            <a:r>
              <a:rPr sz="1350" kern="0" dirty="0">
                <a:solidFill>
                  <a:srgbClr val="0D0D0D"/>
                </a:solidFill>
                <a:latin typeface="Source Sans 3"/>
                <a:cs typeface="Source Sans 3"/>
              </a:rPr>
              <a:t>for</a:t>
            </a:r>
            <a:r>
              <a:rPr sz="1350" kern="0" spc="-53" dirty="0">
                <a:solidFill>
                  <a:srgbClr val="0D0D0D"/>
                </a:solidFill>
                <a:latin typeface="Source Sans 3"/>
                <a:cs typeface="Source Sans 3"/>
              </a:rPr>
              <a:t> </a:t>
            </a:r>
            <a:r>
              <a:rPr sz="1350" kern="0" dirty="0">
                <a:solidFill>
                  <a:srgbClr val="0D0D0D"/>
                </a:solidFill>
                <a:latin typeface="Source Sans 3"/>
                <a:cs typeface="Source Sans 3"/>
              </a:rPr>
              <a:t>VA</a:t>
            </a:r>
            <a:r>
              <a:rPr sz="1350" kern="0" spc="-45" dirty="0">
                <a:solidFill>
                  <a:srgbClr val="0D0D0D"/>
                </a:solidFill>
                <a:latin typeface="Source Sans 3"/>
                <a:cs typeface="Source Sans 3"/>
              </a:rPr>
              <a:t> </a:t>
            </a:r>
            <a:r>
              <a:rPr sz="1350" kern="0" dirty="0">
                <a:solidFill>
                  <a:srgbClr val="0D0D0D"/>
                </a:solidFill>
                <a:latin typeface="Source Sans 3"/>
                <a:cs typeface="Source Sans 3"/>
              </a:rPr>
              <a:t>health</a:t>
            </a:r>
            <a:r>
              <a:rPr sz="1350" kern="0" spc="-53" dirty="0">
                <a:solidFill>
                  <a:srgbClr val="0D0D0D"/>
                </a:solidFill>
                <a:latin typeface="Source Sans 3"/>
                <a:cs typeface="Source Sans 3"/>
              </a:rPr>
              <a:t> </a:t>
            </a:r>
            <a:r>
              <a:rPr sz="1350" kern="0" dirty="0">
                <a:solidFill>
                  <a:srgbClr val="0D0D0D"/>
                </a:solidFill>
                <a:latin typeface="Source Sans 3"/>
                <a:cs typeface="Source Sans 3"/>
              </a:rPr>
              <a:t>care for</a:t>
            </a:r>
            <a:r>
              <a:rPr sz="1350" kern="0" spc="-4" dirty="0">
                <a:solidFill>
                  <a:srgbClr val="0D0D0D"/>
                </a:solidFill>
                <a:latin typeface="Source Sans 3"/>
                <a:cs typeface="Source Sans 3"/>
              </a:rPr>
              <a:t> </a:t>
            </a:r>
            <a:r>
              <a:rPr sz="1350" kern="0" dirty="0">
                <a:solidFill>
                  <a:srgbClr val="0D0D0D"/>
                </a:solidFill>
                <a:latin typeface="Source Sans 3"/>
                <a:cs typeface="Source Sans 3"/>
              </a:rPr>
              <a:t>Veterans</a:t>
            </a:r>
            <a:r>
              <a:rPr sz="1350" kern="0" spc="-4" dirty="0">
                <a:solidFill>
                  <a:srgbClr val="0D0D0D"/>
                </a:solidFill>
                <a:latin typeface="Source Sans 3"/>
                <a:cs typeface="Source Sans 3"/>
              </a:rPr>
              <a:t> </a:t>
            </a:r>
            <a:r>
              <a:rPr sz="1350" kern="0" dirty="0">
                <a:solidFill>
                  <a:srgbClr val="0D0D0D"/>
                </a:solidFill>
                <a:latin typeface="Source Sans 3"/>
                <a:cs typeface="Source Sans 3"/>
              </a:rPr>
              <a:t>with</a:t>
            </a:r>
            <a:r>
              <a:rPr sz="1350" kern="0" spc="-8" dirty="0">
                <a:solidFill>
                  <a:srgbClr val="0D0D0D"/>
                </a:solidFill>
                <a:latin typeface="Source Sans 3"/>
                <a:cs typeface="Source Sans 3"/>
              </a:rPr>
              <a:t> </a:t>
            </a:r>
            <a:r>
              <a:rPr sz="1350" kern="0" dirty="0">
                <a:solidFill>
                  <a:srgbClr val="0D0D0D"/>
                </a:solidFill>
                <a:latin typeface="Source Sans 3"/>
                <a:cs typeface="Source Sans 3"/>
              </a:rPr>
              <a:t>toxic</a:t>
            </a:r>
            <a:r>
              <a:rPr sz="1350" kern="0" spc="-4" dirty="0">
                <a:solidFill>
                  <a:srgbClr val="0D0D0D"/>
                </a:solidFill>
                <a:latin typeface="Source Sans 3"/>
                <a:cs typeface="Source Sans 3"/>
              </a:rPr>
              <a:t> </a:t>
            </a:r>
            <a:r>
              <a:rPr sz="1350" kern="0" spc="-8" dirty="0">
                <a:solidFill>
                  <a:srgbClr val="0D0D0D"/>
                </a:solidFill>
                <a:latin typeface="Source Sans 3"/>
                <a:cs typeface="Source Sans 3"/>
              </a:rPr>
              <a:t>exposures </a:t>
            </a:r>
            <a:r>
              <a:rPr sz="1350" kern="0" dirty="0">
                <a:solidFill>
                  <a:srgbClr val="0D0D0D"/>
                </a:solidFill>
                <a:latin typeface="Source Sans 3"/>
                <a:cs typeface="Source Sans 3"/>
              </a:rPr>
              <a:t>and</a:t>
            </a:r>
            <a:r>
              <a:rPr sz="1350" kern="0" spc="4" dirty="0">
                <a:solidFill>
                  <a:srgbClr val="0D0D0D"/>
                </a:solidFill>
                <a:latin typeface="Source Sans 3"/>
                <a:cs typeface="Source Sans 3"/>
              </a:rPr>
              <a:t> </a:t>
            </a:r>
            <a:r>
              <a:rPr sz="1350" kern="0" dirty="0">
                <a:solidFill>
                  <a:srgbClr val="0D0D0D"/>
                </a:solidFill>
                <a:latin typeface="Source Sans 3"/>
                <a:cs typeface="Source Sans 3"/>
              </a:rPr>
              <a:t>Veterans of the</a:t>
            </a:r>
            <a:r>
              <a:rPr sz="1350" kern="0" spc="-4" dirty="0">
                <a:solidFill>
                  <a:srgbClr val="0D0D0D"/>
                </a:solidFill>
                <a:latin typeface="Source Sans 3"/>
                <a:cs typeface="Source Sans 3"/>
              </a:rPr>
              <a:t> </a:t>
            </a:r>
            <a:r>
              <a:rPr sz="1350" kern="0" dirty="0">
                <a:solidFill>
                  <a:srgbClr val="0D0D0D"/>
                </a:solidFill>
                <a:latin typeface="Source Sans 3"/>
                <a:cs typeface="Source Sans 3"/>
              </a:rPr>
              <a:t>Vietnam era,</a:t>
            </a:r>
            <a:r>
              <a:rPr sz="1350" kern="0" spc="-15" dirty="0">
                <a:solidFill>
                  <a:srgbClr val="0D0D0D"/>
                </a:solidFill>
                <a:latin typeface="Source Sans 3"/>
                <a:cs typeface="Source Sans 3"/>
              </a:rPr>
              <a:t> </a:t>
            </a:r>
            <a:r>
              <a:rPr sz="1350" kern="0" dirty="0">
                <a:solidFill>
                  <a:srgbClr val="0D0D0D"/>
                </a:solidFill>
                <a:latin typeface="Source Sans 3"/>
                <a:cs typeface="Source Sans 3"/>
              </a:rPr>
              <a:t>Gulf</a:t>
            </a:r>
            <a:r>
              <a:rPr sz="1350" kern="0" spc="-23" dirty="0">
                <a:solidFill>
                  <a:srgbClr val="0D0D0D"/>
                </a:solidFill>
                <a:latin typeface="Source Sans 3"/>
                <a:cs typeface="Source Sans 3"/>
              </a:rPr>
              <a:t> </a:t>
            </a:r>
            <a:r>
              <a:rPr sz="1350" kern="0" dirty="0">
                <a:solidFill>
                  <a:srgbClr val="0D0D0D"/>
                </a:solidFill>
                <a:latin typeface="Source Sans 3"/>
                <a:cs typeface="Source Sans 3"/>
              </a:rPr>
              <a:t>War</a:t>
            </a:r>
            <a:r>
              <a:rPr sz="1350" kern="0" spc="-23" dirty="0">
                <a:solidFill>
                  <a:srgbClr val="0D0D0D"/>
                </a:solidFill>
                <a:latin typeface="Source Sans 3"/>
                <a:cs typeface="Source Sans 3"/>
              </a:rPr>
              <a:t> </a:t>
            </a:r>
            <a:r>
              <a:rPr sz="1350" kern="0" dirty="0">
                <a:solidFill>
                  <a:srgbClr val="0D0D0D"/>
                </a:solidFill>
                <a:latin typeface="Source Sans 3"/>
                <a:cs typeface="Source Sans 3"/>
              </a:rPr>
              <a:t>era,</a:t>
            </a:r>
            <a:r>
              <a:rPr sz="1350" kern="0" spc="-23" dirty="0">
                <a:solidFill>
                  <a:srgbClr val="0D0D0D"/>
                </a:solidFill>
                <a:latin typeface="Source Sans 3"/>
                <a:cs typeface="Source Sans 3"/>
              </a:rPr>
              <a:t> </a:t>
            </a:r>
            <a:r>
              <a:rPr sz="1350" kern="0" dirty="0">
                <a:solidFill>
                  <a:srgbClr val="0D0D0D"/>
                </a:solidFill>
                <a:latin typeface="Source Sans 3"/>
                <a:cs typeface="Source Sans 3"/>
              </a:rPr>
              <a:t>and</a:t>
            </a:r>
            <a:r>
              <a:rPr sz="1350" kern="0" spc="-19" dirty="0">
                <a:solidFill>
                  <a:srgbClr val="0D0D0D"/>
                </a:solidFill>
                <a:latin typeface="Source Sans 3"/>
                <a:cs typeface="Source Sans 3"/>
              </a:rPr>
              <a:t> </a:t>
            </a:r>
            <a:r>
              <a:rPr sz="1350" kern="0" dirty="0">
                <a:solidFill>
                  <a:srgbClr val="0D0D0D"/>
                </a:solidFill>
                <a:latin typeface="Source Sans 3"/>
                <a:cs typeface="Source Sans 3"/>
              </a:rPr>
              <a:t>Post-9/11</a:t>
            </a:r>
            <a:r>
              <a:rPr sz="1350" kern="0" spc="-11" dirty="0">
                <a:solidFill>
                  <a:srgbClr val="0D0D0D"/>
                </a:solidFill>
                <a:latin typeface="Source Sans 3"/>
                <a:cs typeface="Source Sans 3"/>
              </a:rPr>
              <a:t> </a:t>
            </a:r>
            <a:r>
              <a:rPr sz="1350" kern="0" spc="-15" dirty="0">
                <a:solidFill>
                  <a:srgbClr val="0D0D0D"/>
                </a:solidFill>
                <a:latin typeface="Source Sans 3"/>
                <a:cs typeface="Source Sans 3"/>
              </a:rPr>
              <a:t>era.</a:t>
            </a:r>
            <a:endParaRPr sz="1350" kern="0" dirty="0">
              <a:solidFill>
                <a:sysClr val="windowText" lastClr="000000"/>
              </a:solidFill>
              <a:latin typeface="Source Sans 3"/>
              <a:cs typeface="Source Sans 3"/>
            </a:endParaRPr>
          </a:p>
          <a:p>
            <a:pPr marL="936784" indent="-257651" defTabSz="685800">
              <a:spcBef>
                <a:spcPts val="476"/>
              </a:spcBef>
              <a:buClr>
                <a:srgbClr val="003E71"/>
              </a:buClr>
              <a:buFont typeface="Wingdings"/>
              <a:buChar char=""/>
              <a:tabLst>
                <a:tab pos="936784" algn="l"/>
                <a:tab pos="937260" algn="l"/>
              </a:tabLst>
            </a:pPr>
            <a:r>
              <a:rPr sz="1350" kern="0" dirty="0">
                <a:solidFill>
                  <a:srgbClr val="0D0D0D"/>
                </a:solidFill>
                <a:latin typeface="Source Sans 3"/>
                <a:cs typeface="Source Sans 3"/>
              </a:rPr>
              <a:t>Expands</a:t>
            </a:r>
            <a:r>
              <a:rPr sz="1350" kern="0" spc="-30" dirty="0">
                <a:solidFill>
                  <a:srgbClr val="0D0D0D"/>
                </a:solidFill>
                <a:latin typeface="Source Sans 3"/>
                <a:cs typeface="Source Sans 3"/>
              </a:rPr>
              <a:t> </a:t>
            </a:r>
            <a:r>
              <a:rPr sz="1350" kern="0" dirty="0">
                <a:solidFill>
                  <a:srgbClr val="0D0D0D"/>
                </a:solidFill>
                <a:latin typeface="Source Sans 3"/>
                <a:cs typeface="Source Sans 3"/>
              </a:rPr>
              <a:t>eligibility</a:t>
            </a:r>
            <a:r>
              <a:rPr sz="1350" kern="0" spc="-11" dirty="0">
                <a:solidFill>
                  <a:srgbClr val="0D0D0D"/>
                </a:solidFill>
                <a:latin typeface="Source Sans 3"/>
                <a:cs typeface="Source Sans 3"/>
              </a:rPr>
              <a:t> </a:t>
            </a:r>
            <a:r>
              <a:rPr sz="1350" kern="0" dirty="0">
                <a:solidFill>
                  <a:srgbClr val="0D0D0D"/>
                </a:solidFill>
                <a:latin typeface="Source Sans 3"/>
                <a:cs typeface="Source Sans 3"/>
              </a:rPr>
              <a:t>for</a:t>
            </a:r>
            <a:r>
              <a:rPr sz="1350" kern="0" spc="-4" dirty="0">
                <a:solidFill>
                  <a:srgbClr val="0D0D0D"/>
                </a:solidFill>
                <a:latin typeface="Source Sans 3"/>
                <a:cs typeface="Source Sans 3"/>
              </a:rPr>
              <a:t> </a:t>
            </a:r>
            <a:r>
              <a:rPr sz="1350" kern="0" dirty="0">
                <a:solidFill>
                  <a:srgbClr val="0D0D0D"/>
                </a:solidFill>
                <a:latin typeface="Source Sans 3"/>
                <a:cs typeface="Source Sans 3"/>
              </a:rPr>
              <a:t>benefits</a:t>
            </a:r>
            <a:r>
              <a:rPr sz="1350" kern="0" spc="-11" dirty="0">
                <a:solidFill>
                  <a:srgbClr val="0D0D0D"/>
                </a:solidFill>
                <a:latin typeface="Source Sans 3"/>
                <a:cs typeface="Source Sans 3"/>
              </a:rPr>
              <a:t> </a:t>
            </a:r>
            <a:r>
              <a:rPr sz="1350" kern="0" dirty="0">
                <a:solidFill>
                  <a:srgbClr val="0D0D0D"/>
                </a:solidFill>
                <a:latin typeface="Source Sans 3"/>
                <a:cs typeface="Source Sans 3"/>
              </a:rPr>
              <a:t>for</a:t>
            </a:r>
            <a:r>
              <a:rPr sz="1350" kern="0" spc="-8" dirty="0">
                <a:solidFill>
                  <a:srgbClr val="0D0D0D"/>
                </a:solidFill>
                <a:latin typeface="Source Sans 3"/>
                <a:cs typeface="Source Sans 3"/>
              </a:rPr>
              <a:t> </a:t>
            </a:r>
            <a:r>
              <a:rPr sz="1350" kern="0" dirty="0">
                <a:solidFill>
                  <a:srgbClr val="0D0D0D"/>
                </a:solidFill>
                <a:latin typeface="Source Sans 3"/>
                <a:cs typeface="Source Sans 3"/>
              </a:rPr>
              <a:t>Veterans exposed</a:t>
            </a:r>
            <a:r>
              <a:rPr sz="1350" kern="0" spc="-8" dirty="0">
                <a:solidFill>
                  <a:srgbClr val="0D0D0D"/>
                </a:solidFill>
                <a:latin typeface="Source Sans 3"/>
                <a:cs typeface="Source Sans 3"/>
              </a:rPr>
              <a:t> </a:t>
            </a:r>
            <a:r>
              <a:rPr sz="1350" kern="0" dirty="0">
                <a:solidFill>
                  <a:srgbClr val="0D0D0D"/>
                </a:solidFill>
                <a:latin typeface="Source Sans 3"/>
                <a:cs typeface="Source Sans 3"/>
              </a:rPr>
              <a:t>to</a:t>
            </a:r>
            <a:r>
              <a:rPr sz="1350" kern="0" spc="-8" dirty="0">
                <a:solidFill>
                  <a:srgbClr val="0D0D0D"/>
                </a:solidFill>
                <a:latin typeface="Source Sans 3"/>
                <a:cs typeface="Source Sans 3"/>
              </a:rPr>
              <a:t> </a:t>
            </a:r>
            <a:r>
              <a:rPr sz="1350" kern="0" dirty="0">
                <a:solidFill>
                  <a:srgbClr val="0D0D0D"/>
                </a:solidFill>
                <a:latin typeface="Source Sans 3"/>
                <a:cs typeface="Source Sans 3"/>
              </a:rPr>
              <a:t>toxic</a:t>
            </a:r>
            <a:r>
              <a:rPr sz="1350" kern="0" spc="-8" dirty="0">
                <a:solidFill>
                  <a:srgbClr val="0D0D0D"/>
                </a:solidFill>
                <a:latin typeface="Source Sans 3"/>
                <a:cs typeface="Source Sans 3"/>
              </a:rPr>
              <a:t> substances.</a:t>
            </a:r>
            <a:endParaRPr sz="1350" kern="0" dirty="0">
              <a:solidFill>
                <a:sysClr val="windowText" lastClr="000000"/>
              </a:solidFill>
              <a:latin typeface="Source Sans 3"/>
              <a:cs typeface="Source Sans 3"/>
            </a:endParaRPr>
          </a:p>
        </p:txBody>
      </p:sp>
      <p:sp>
        <p:nvSpPr>
          <p:cNvPr id="5" name="object 5"/>
          <p:cNvSpPr txBox="1"/>
          <p:nvPr/>
        </p:nvSpPr>
        <p:spPr>
          <a:xfrm>
            <a:off x="629364" y="1884001"/>
            <a:ext cx="7245191" cy="1936267"/>
          </a:xfrm>
          <a:prstGeom prst="rect">
            <a:avLst/>
          </a:prstGeom>
        </p:spPr>
        <p:txBody>
          <a:bodyPr vert="horz" wrap="square" lIns="0" tIns="63341" rIns="0" bIns="0" rtlCol="0">
            <a:spAutoFit/>
          </a:bodyPr>
          <a:lstStyle/>
          <a:p>
            <a:pPr marR="79058" algn="ctr" defTabSz="685800">
              <a:spcBef>
                <a:spcPts val="499"/>
              </a:spcBef>
              <a:tabLst>
                <a:tab pos="1253490" algn="l"/>
                <a:tab pos="2779871" algn="l"/>
              </a:tabLst>
            </a:pPr>
            <a:r>
              <a:rPr sz="900" kern="0" spc="-8" dirty="0">
                <a:solidFill>
                  <a:sysClr val="windowText" lastClr="000000"/>
                </a:solidFill>
                <a:latin typeface="Source Sans 3"/>
                <a:cs typeface="Source Sans 3"/>
              </a:rPr>
              <a:t>Vietnam</a:t>
            </a:r>
            <a:r>
              <a:rPr sz="900" kern="0" dirty="0">
                <a:solidFill>
                  <a:sysClr val="windowText" lastClr="000000"/>
                </a:solidFill>
                <a:latin typeface="Source Sans 3"/>
                <a:cs typeface="Source Sans 3"/>
              </a:rPr>
              <a:t>	</a:t>
            </a:r>
            <a:r>
              <a:rPr sz="900" kern="0" spc="-41" dirty="0">
                <a:solidFill>
                  <a:sysClr val="windowText" lastClr="000000"/>
                </a:solidFill>
                <a:latin typeface="Source Sans 3"/>
                <a:cs typeface="Source Sans 3"/>
              </a:rPr>
              <a:t>Gulf</a:t>
            </a:r>
            <a:r>
              <a:rPr sz="900" kern="0" spc="-120" dirty="0">
                <a:solidFill>
                  <a:sysClr val="windowText" lastClr="000000"/>
                </a:solidFill>
                <a:latin typeface="Source Sans 3"/>
                <a:cs typeface="Source Sans 3"/>
              </a:rPr>
              <a:t> </a:t>
            </a:r>
            <a:r>
              <a:rPr sz="900" kern="0" spc="-38" dirty="0">
                <a:solidFill>
                  <a:sysClr val="windowText" lastClr="000000"/>
                </a:solidFill>
                <a:latin typeface="Source Sans 3"/>
                <a:cs typeface="Source Sans 3"/>
              </a:rPr>
              <a:t>War</a:t>
            </a:r>
            <a:r>
              <a:rPr sz="900" kern="0" spc="-116" dirty="0">
                <a:solidFill>
                  <a:sysClr val="windowText" lastClr="000000"/>
                </a:solidFill>
                <a:latin typeface="Source Sans 3"/>
                <a:cs typeface="Source Sans 3"/>
              </a:rPr>
              <a:t> </a:t>
            </a:r>
            <a:r>
              <a:rPr sz="900" kern="0" spc="-19" dirty="0">
                <a:solidFill>
                  <a:sysClr val="windowText" lastClr="000000"/>
                </a:solidFill>
                <a:latin typeface="Source Sans 3"/>
                <a:cs typeface="Source Sans 3"/>
              </a:rPr>
              <a:t>Era</a:t>
            </a:r>
            <a:r>
              <a:rPr sz="900" kern="0" dirty="0">
                <a:solidFill>
                  <a:sysClr val="windowText" lastClr="000000"/>
                </a:solidFill>
                <a:latin typeface="Source Sans 3"/>
                <a:cs typeface="Source Sans 3"/>
              </a:rPr>
              <a:t>	</a:t>
            </a:r>
            <a:r>
              <a:rPr sz="900" kern="0" spc="-60" dirty="0">
                <a:solidFill>
                  <a:sysClr val="windowText" lastClr="000000"/>
                </a:solidFill>
                <a:latin typeface="Source Sans 3"/>
                <a:cs typeface="Source Sans 3"/>
              </a:rPr>
              <a:t>Post-</a:t>
            </a:r>
            <a:r>
              <a:rPr sz="900" kern="0" spc="-45" dirty="0">
                <a:solidFill>
                  <a:sysClr val="windowText" lastClr="000000"/>
                </a:solidFill>
                <a:latin typeface="Source Sans 3"/>
                <a:cs typeface="Source Sans 3"/>
              </a:rPr>
              <a:t>9/11</a:t>
            </a:r>
            <a:r>
              <a:rPr sz="900" kern="0" spc="-34" dirty="0">
                <a:solidFill>
                  <a:sysClr val="windowText" lastClr="000000"/>
                </a:solidFill>
                <a:latin typeface="Source Sans 3"/>
                <a:cs typeface="Source Sans 3"/>
              </a:rPr>
              <a:t> </a:t>
            </a:r>
            <a:r>
              <a:rPr sz="900" kern="0" spc="-49" dirty="0">
                <a:solidFill>
                  <a:sysClr val="windowText" lastClr="000000"/>
                </a:solidFill>
                <a:latin typeface="Source Sans 3"/>
                <a:cs typeface="Source Sans 3"/>
              </a:rPr>
              <a:t>Afghanistanand</a:t>
            </a:r>
            <a:r>
              <a:rPr sz="900" kern="0" spc="-41" dirty="0">
                <a:solidFill>
                  <a:sysClr val="windowText" lastClr="000000"/>
                </a:solidFill>
                <a:latin typeface="Source Sans 3"/>
                <a:cs typeface="Source Sans 3"/>
              </a:rPr>
              <a:t> </a:t>
            </a:r>
            <a:r>
              <a:rPr sz="900" kern="0" spc="-15" dirty="0">
                <a:solidFill>
                  <a:sysClr val="windowText" lastClr="000000"/>
                </a:solidFill>
                <a:latin typeface="Source Sans 3"/>
                <a:cs typeface="Source Sans 3"/>
              </a:rPr>
              <a:t>Iraq</a:t>
            </a:r>
            <a:endParaRPr sz="900" kern="0" dirty="0">
              <a:solidFill>
                <a:sysClr val="windowText" lastClr="000000"/>
              </a:solidFill>
              <a:latin typeface="Source Sans 3"/>
              <a:cs typeface="Source Sans 3"/>
            </a:endParaRPr>
          </a:p>
          <a:p>
            <a:pPr algn="ctr" defTabSz="685800">
              <a:spcBef>
                <a:spcPts val="986"/>
              </a:spcBef>
            </a:pPr>
            <a:r>
              <a:rPr sz="2100" b="1" kern="0" dirty="0">
                <a:solidFill>
                  <a:sysClr val="windowText" lastClr="000000"/>
                </a:solidFill>
                <a:latin typeface="Source Sans 3"/>
                <a:cs typeface="Source Sans 3"/>
              </a:rPr>
              <a:t>The</a:t>
            </a:r>
            <a:r>
              <a:rPr sz="2100" b="1" kern="0" spc="-53" dirty="0">
                <a:solidFill>
                  <a:sysClr val="windowText" lastClr="000000"/>
                </a:solidFill>
                <a:latin typeface="Source Sans 3"/>
                <a:cs typeface="Source Sans 3"/>
              </a:rPr>
              <a:t> </a:t>
            </a:r>
            <a:r>
              <a:rPr sz="2100" b="1" kern="0" dirty="0">
                <a:solidFill>
                  <a:sysClr val="windowText" lastClr="000000"/>
                </a:solidFill>
                <a:latin typeface="Source Sans 3"/>
                <a:cs typeface="Source Sans 3"/>
              </a:rPr>
              <a:t>Sergeant</a:t>
            </a:r>
            <a:r>
              <a:rPr sz="2100" b="1" kern="0" spc="-34" dirty="0">
                <a:solidFill>
                  <a:sysClr val="windowText" lastClr="000000"/>
                </a:solidFill>
                <a:latin typeface="Source Sans 3"/>
                <a:cs typeface="Source Sans 3"/>
              </a:rPr>
              <a:t> </a:t>
            </a:r>
            <a:r>
              <a:rPr sz="2100" b="1" kern="0" dirty="0">
                <a:solidFill>
                  <a:sysClr val="windowText" lastClr="000000"/>
                </a:solidFill>
                <a:latin typeface="Source Sans 3"/>
                <a:cs typeface="Source Sans 3"/>
              </a:rPr>
              <a:t>First</a:t>
            </a:r>
            <a:r>
              <a:rPr sz="2100" b="1" kern="0" spc="-56" dirty="0">
                <a:solidFill>
                  <a:sysClr val="windowText" lastClr="000000"/>
                </a:solidFill>
                <a:latin typeface="Source Sans 3"/>
                <a:cs typeface="Source Sans 3"/>
              </a:rPr>
              <a:t> </a:t>
            </a:r>
            <a:r>
              <a:rPr sz="2100" b="1" kern="0" dirty="0">
                <a:solidFill>
                  <a:sysClr val="windowText" lastClr="000000"/>
                </a:solidFill>
                <a:latin typeface="Source Sans 3"/>
                <a:cs typeface="Source Sans 3"/>
              </a:rPr>
              <a:t>Class</a:t>
            </a:r>
            <a:r>
              <a:rPr sz="2100" b="1" kern="0" spc="-60" dirty="0">
                <a:solidFill>
                  <a:sysClr val="windowText" lastClr="000000"/>
                </a:solidFill>
                <a:latin typeface="Source Sans 3"/>
                <a:cs typeface="Source Sans 3"/>
              </a:rPr>
              <a:t> </a:t>
            </a:r>
            <a:r>
              <a:rPr sz="2100" b="1" kern="0" dirty="0">
                <a:solidFill>
                  <a:sysClr val="windowText" lastClr="000000"/>
                </a:solidFill>
                <a:latin typeface="Source Sans 3"/>
                <a:cs typeface="Source Sans 3"/>
              </a:rPr>
              <a:t>Heath</a:t>
            </a:r>
            <a:r>
              <a:rPr sz="2100" b="1" kern="0" spc="-41" dirty="0">
                <a:solidFill>
                  <a:sysClr val="windowText" lastClr="000000"/>
                </a:solidFill>
                <a:latin typeface="Source Sans 3"/>
                <a:cs typeface="Source Sans 3"/>
              </a:rPr>
              <a:t> </a:t>
            </a:r>
            <a:r>
              <a:rPr sz="2100" b="1" kern="0" spc="-8" dirty="0">
                <a:solidFill>
                  <a:sysClr val="windowText" lastClr="000000"/>
                </a:solidFill>
                <a:latin typeface="Source Sans 3"/>
                <a:cs typeface="Source Sans 3"/>
              </a:rPr>
              <a:t>Robinson</a:t>
            </a:r>
            <a:endParaRPr sz="2100" kern="0" dirty="0">
              <a:solidFill>
                <a:sysClr val="windowText" lastClr="000000"/>
              </a:solidFill>
              <a:latin typeface="Source Sans 3"/>
              <a:cs typeface="Source Sans 3"/>
            </a:endParaRPr>
          </a:p>
          <a:p>
            <a:pPr algn="ctr" defTabSz="685800"/>
            <a:r>
              <a:rPr sz="2100" b="1" kern="0" dirty="0">
                <a:solidFill>
                  <a:sysClr val="windowText" lastClr="000000"/>
                </a:solidFill>
                <a:latin typeface="Source Sans 3"/>
                <a:cs typeface="Source Sans 3"/>
              </a:rPr>
              <a:t>Promise</a:t>
            </a:r>
            <a:r>
              <a:rPr sz="2100" b="1" kern="0" spc="-38" dirty="0">
                <a:solidFill>
                  <a:sysClr val="windowText" lastClr="000000"/>
                </a:solidFill>
                <a:latin typeface="Source Sans 3"/>
                <a:cs typeface="Source Sans 3"/>
              </a:rPr>
              <a:t> </a:t>
            </a:r>
            <a:r>
              <a:rPr sz="2100" b="1" kern="0" dirty="0">
                <a:solidFill>
                  <a:sysClr val="windowText" lastClr="000000"/>
                </a:solidFill>
                <a:latin typeface="Source Sans 3"/>
                <a:cs typeface="Source Sans 3"/>
              </a:rPr>
              <a:t>to</a:t>
            </a:r>
            <a:r>
              <a:rPr sz="2100" b="1" kern="0" spc="-45" dirty="0">
                <a:solidFill>
                  <a:sysClr val="windowText" lastClr="000000"/>
                </a:solidFill>
                <a:latin typeface="Source Sans 3"/>
                <a:cs typeface="Source Sans 3"/>
              </a:rPr>
              <a:t> </a:t>
            </a:r>
            <a:r>
              <a:rPr sz="2100" b="1" kern="0" dirty="0">
                <a:solidFill>
                  <a:sysClr val="windowText" lastClr="000000"/>
                </a:solidFill>
                <a:latin typeface="Source Sans 3"/>
                <a:cs typeface="Source Sans 3"/>
              </a:rPr>
              <a:t>Address</a:t>
            </a:r>
            <a:r>
              <a:rPr sz="2100" b="1" kern="0" spc="-71" dirty="0">
                <a:solidFill>
                  <a:sysClr val="windowText" lastClr="000000"/>
                </a:solidFill>
                <a:latin typeface="Source Sans 3"/>
                <a:cs typeface="Source Sans 3"/>
              </a:rPr>
              <a:t> </a:t>
            </a:r>
            <a:r>
              <a:rPr sz="2100" b="1" kern="0" spc="-8" dirty="0">
                <a:solidFill>
                  <a:sysClr val="windowText" lastClr="000000"/>
                </a:solidFill>
                <a:latin typeface="Source Sans 3"/>
                <a:cs typeface="Source Sans 3"/>
              </a:rPr>
              <a:t>Comprehensive</a:t>
            </a:r>
            <a:r>
              <a:rPr sz="2100" b="1" kern="0" spc="-49" dirty="0">
                <a:solidFill>
                  <a:sysClr val="windowText" lastClr="000000"/>
                </a:solidFill>
                <a:latin typeface="Source Sans 3"/>
                <a:cs typeface="Source Sans 3"/>
              </a:rPr>
              <a:t> </a:t>
            </a:r>
            <a:r>
              <a:rPr sz="2100" b="1" kern="0" dirty="0">
                <a:solidFill>
                  <a:sysClr val="windowText" lastClr="000000"/>
                </a:solidFill>
                <a:latin typeface="Source Sans 3"/>
                <a:cs typeface="Source Sans 3"/>
              </a:rPr>
              <a:t>Toxics</a:t>
            </a:r>
            <a:r>
              <a:rPr sz="2100" b="1" kern="0" spc="-34" dirty="0">
                <a:solidFill>
                  <a:sysClr val="windowText" lastClr="000000"/>
                </a:solidFill>
                <a:latin typeface="Source Sans 3"/>
                <a:cs typeface="Source Sans 3"/>
              </a:rPr>
              <a:t> </a:t>
            </a:r>
            <a:r>
              <a:rPr sz="2100" b="1" kern="0" dirty="0">
                <a:solidFill>
                  <a:sysClr val="windowText" lastClr="000000"/>
                </a:solidFill>
                <a:latin typeface="Source Sans 3"/>
                <a:cs typeface="Source Sans 3"/>
              </a:rPr>
              <a:t>(PACT)</a:t>
            </a:r>
            <a:r>
              <a:rPr sz="2100" b="1" kern="0" spc="-53" dirty="0">
                <a:solidFill>
                  <a:sysClr val="windowText" lastClr="000000"/>
                </a:solidFill>
                <a:latin typeface="Source Sans 3"/>
                <a:cs typeface="Source Sans 3"/>
              </a:rPr>
              <a:t> </a:t>
            </a:r>
            <a:r>
              <a:rPr sz="2100" b="1" kern="0" dirty="0">
                <a:solidFill>
                  <a:sysClr val="windowText" lastClr="000000"/>
                </a:solidFill>
                <a:latin typeface="Source Sans 3"/>
                <a:cs typeface="Source Sans 3"/>
              </a:rPr>
              <a:t>Act</a:t>
            </a:r>
            <a:r>
              <a:rPr sz="2100" b="1" kern="0" spc="-38" dirty="0">
                <a:solidFill>
                  <a:sysClr val="windowText" lastClr="000000"/>
                </a:solidFill>
                <a:latin typeface="Source Sans 3"/>
                <a:cs typeface="Source Sans 3"/>
              </a:rPr>
              <a:t> </a:t>
            </a:r>
            <a:r>
              <a:rPr sz="2100" b="1" kern="0" dirty="0">
                <a:solidFill>
                  <a:sysClr val="windowText" lastClr="000000"/>
                </a:solidFill>
                <a:latin typeface="Source Sans 3"/>
                <a:cs typeface="Source Sans 3"/>
              </a:rPr>
              <a:t>of</a:t>
            </a:r>
            <a:r>
              <a:rPr sz="2100" b="1" kern="0" spc="-53" dirty="0">
                <a:solidFill>
                  <a:sysClr val="windowText" lastClr="000000"/>
                </a:solidFill>
                <a:latin typeface="Source Sans 3"/>
                <a:cs typeface="Source Sans 3"/>
              </a:rPr>
              <a:t> </a:t>
            </a:r>
            <a:r>
              <a:rPr sz="2100" b="1" kern="0" spc="-15" dirty="0">
                <a:solidFill>
                  <a:sysClr val="windowText" lastClr="000000"/>
                </a:solidFill>
                <a:latin typeface="Source Sans 3"/>
                <a:cs typeface="Source Sans 3"/>
              </a:rPr>
              <a:t>2022</a:t>
            </a:r>
            <a:endParaRPr sz="2100" kern="0" dirty="0">
              <a:solidFill>
                <a:sysClr val="windowText" lastClr="000000"/>
              </a:solidFill>
              <a:latin typeface="Source Sans 3"/>
              <a:cs typeface="Source Sans 3"/>
            </a:endParaRPr>
          </a:p>
          <a:p>
            <a:pPr marL="9525" marR="3810" algn="ctr" defTabSz="685800">
              <a:spcBef>
                <a:spcPts val="53"/>
              </a:spcBef>
            </a:pPr>
            <a:r>
              <a:rPr sz="1350" kern="0" spc="-8" dirty="0">
                <a:solidFill>
                  <a:srgbClr val="0D0D0D"/>
                </a:solidFill>
                <a:latin typeface="Source Sans 3"/>
                <a:cs typeface="Source Sans 3"/>
              </a:rPr>
              <a:t>is</a:t>
            </a:r>
            <a:r>
              <a:rPr sz="1350" kern="0" spc="-64" dirty="0">
                <a:solidFill>
                  <a:srgbClr val="0D0D0D"/>
                </a:solidFill>
                <a:latin typeface="Source Sans 3"/>
                <a:cs typeface="Source Sans 3"/>
              </a:rPr>
              <a:t> </a:t>
            </a:r>
            <a:r>
              <a:rPr sz="1350" kern="0" dirty="0">
                <a:solidFill>
                  <a:srgbClr val="0D0D0D"/>
                </a:solidFill>
                <a:latin typeface="Source Sans 3"/>
                <a:cs typeface="Source Sans 3"/>
              </a:rPr>
              <a:t>a</a:t>
            </a:r>
            <a:r>
              <a:rPr sz="1350" kern="0" spc="-60" dirty="0">
                <a:solidFill>
                  <a:srgbClr val="0D0D0D"/>
                </a:solidFill>
                <a:latin typeface="Source Sans 3"/>
                <a:cs typeface="Source Sans 3"/>
              </a:rPr>
              <a:t> </a:t>
            </a:r>
            <a:r>
              <a:rPr sz="1350" kern="0" spc="-15" dirty="0">
                <a:solidFill>
                  <a:srgbClr val="0D0D0D"/>
                </a:solidFill>
                <a:latin typeface="Source Sans 3"/>
                <a:cs typeface="Source Sans 3"/>
              </a:rPr>
              <a:t>new</a:t>
            </a:r>
            <a:r>
              <a:rPr sz="1350" kern="0" spc="-53" dirty="0">
                <a:solidFill>
                  <a:srgbClr val="0D0D0D"/>
                </a:solidFill>
                <a:latin typeface="Source Sans 3"/>
                <a:cs typeface="Source Sans 3"/>
              </a:rPr>
              <a:t> </a:t>
            </a:r>
            <a:r>
              <a:rPr sz="1350" kern="0" spc="-15" dirty="0">
                <a:solidFill>
                  <a:srgbClr val="0D0D0D"/>
                </a:solidFill>
                <a:latin typeface="Source Sans 3"/>
                <a:cs typeface="Source Sans 3"/>
              </a:rPr>
              <a:t>law</a:t>
            </a:r>
            <a:r>
              <a:rPr sz="1350" kern="0" spc="-64" dirty="0">
                <a:solidFill>
                  <a:srgbClr val="0D0D0D"/>
                </a:solidFill>
                <a:latin typeface="Source Sans 3"/>
                <a:cs typeface="Source Sans 3"/>
              </a:rPr>
              <a:t> </a:t>
            </a:r>
            <a:r>
              <a:rPr sz="1350" kern="0" spc="-8" dirty="0">
                <a:solidFill>
                  <a:srgbClr val="0D0D0D"/>
                </a:solidFill>
                <a:latin typeface="Source Sans 3"/>
                <a:cs typeface="Source Sans 3"/>
              </a:rPr>
              <a:t>that</a:t>
            </a:r>
            <a:r>
              <a:rPr sz="1350" kern="0" spc="-53" dirty="0">
                <a:solidFill>
                  <a:srgbClr val="0D0D0D"/>
                </a:solidFill>
                <a:latin typeface="Source Sans 3"/>
                <a:cs typeface="Source Sans 3"/>
              </a:rPr>
              <a:t> </a:t>
            </a:r>
            <a:r>
              <a:rPr sz="1350" kern="0" spc="-8" dirty="0">
                <a:solidFill>
                  <a:srgbClr val="0D0D0D"/>
                </a:solidFill>
                <a:latin typeface="Source Sans 3"/>
                <a:cs typeface="Source Sans 3"/>
              </a:rPr>
              <a:t>expands</a:t>
            </a:r>
            <a:r>
              <a:rPr sz="1350" kern="0" spc="-45" dirty="0">
                <a:solidFill>
                  <a:srgbClr val="0D0D0D"/>
                </a:solidFill>
                <a:latin typeface="Source Sans 3"/>
                <a:cs typeface="Source Sans 3"/>
              </a:rPr>
              <a:t> </a:t>
            </a:r>
            <a:r>
              <a:rPr sz="1350" kern="0" spc="-8" dirty="0">
                <a:solidFill>
                  <a:srgbClr val="0D0D0D"/>
                </a:solidFill>
                <a:latin typeface="Source Sans 3"/>
                <a:cs typeface="Source Sans 3"/>
              </a:rPr>
              <a:t>VA</a:t>
            </a:r>
            <a:r>
              <a:rPr sz="1350" kern="0" spc="-60" dirty="0">
                <a:solidFill>
                  <a:srgbClr val="0D0D0D"/>
                </a:solidFill>
                <a:latin typeface="Source Sans 3"/>
                <a:cs typeface="Source Sans 3"/>
              </a:rPr>
              <a:t> </a:t>
            </a:r>
            <a:r>
              <a:rPr sz="1350" kern="0" spc="-15" dirty="0">
                <a:solidFill>
                  <a:srgbClr val="0D0D0D"/>
                </a:solidFill>
                <a:latin typeface="Source Sans 3"/>
                <a:cs typeface="Source Sans 3"/>
              </a:rPr>
              <a:t>health</a:t>
            </a:r>
            <a:r>
              <a:rPr sz="1350" kern="0" spc="-60" dirty="0">
                <a:solidFill>
                  <a:srgbClr val="0D0D0D"/>
                </a:solidFill>
                <a:latin typeface="Source Sans 3"/>
                <a:cs typeface="Source Sans 3"/>
              </a:rPr>
              <a:t> </a:t>
            </a:r>
            <a:r>
              <a:rPr sz="1350" kern="0" dirty="0">
                <a:solidFill>
                  <a:srgbClr val="0D0D0D"/>
                </a:solidFill>
                <a:latin typeface="Source Sans 3"/>
                <a:cs typeface="Source Sans 3"/>
              </a:rPr>
              <a:t>care</a:t>
            </a:r>
            <a:r>
              <a:rPr sz="1350" kern="0" spc="-8" dirty="0">
                <a:solidFill>
                  <a:srgbClr val="0D0D0D"/>
                </a:solidFill>
                <a:latin typeface="Source Sans 3"/>
                <a:cs typeface="Source Sans 3"/>
              </a:rPr>
              <a:t> </a:t>
            </a:r>
            <a:r>
              <a:rPr sz="1350" kern="0" dirty="0">
                <a:solidFill>
                  <a:srgbClr val="0D0D0D"/>
                </a:solidFill>
                <a:latin typeface="Source Sans 3"/>
                <a:cs typeface="Source Sans 3"/>
              </a:rPr>
              <a:t>and benefits</a:t>
            </a:r>
            <a:r>
              <a:rPr sz="1350" kern="0" spc="-4" dirty="0">
                <a:solidFill>
                  <a:srgbClr val="0D0D0D"/>
                </a:solidFill>
                <a:latin typeface="Source Sans 3"/>
                <a:cs typeface="Source Sans 3"/>
              </a:rPr>
              <a:t> </a:t>
            </a:r>
            <a:r>
              <a:rPr sz="1350" kern="0" dirty="0">
                <a:solidFill>
                  <a:srgbClr val="0D0D0D"/>
                </a:solidFill>
                <a:latin typeface="Source Sans 3"/>
                <a:cs typeface="Source Sans 3"/>
              </a:rPr>
              <a:t>for</a:t>
            </a:r>
            <a:r>
              <a:rPr sz="1350" kern="0" spc="-11" dirty="0">
                <a:solidFill>
                  <a:srgbClr val="0D0D0D"/>
                </a:solidFill>
                <a:latin typeface="Source Sans 3"/>
                <a:cs typeface="Source Sans 3"/>
              </a:rPr>
              <a:t> </a:t>
            </a:r>
            <a:r>
              <a:rPr sz="1350" kern="0" dirty="0">
                <a:solidFill>
                  <a:srgbClr val="0D0D0D"/>
                </a:solidFill>
                <a:latin typeface="Source Sans 3"/>
                <a:cs typeface="Source Sans 3"/>
              </a:rPr>
              <a:t>Veterans</a:t>
            </a:r>
            <a:r>
              <a:rPr sz="1350" kern="0" spc="-8" dirty="0">
                <a:solidFill>
                  <a:srgbClr val="0D0D0D"/>
                </a:solidFill>
                <a:latin typeface="Source Sans 3"/>
                <a:cs typeface="Source Sans 3"/>
              </a:rPr>
              <a:t> </a:t>
            </a:r>
            <a:r>
              <a:rPr sz="1350" kern="0" dirty="0">
                <a:solidFill>
                  <a:srgbClr val="0D0D0D"/>
                </a:solidFill>
                <a:latin typeface="Source Sans 3"/>
                <a:cs typeface="Source Sans 3"/>
              </a:rPr>
              <a:t>exposed</a:t>
            </a:r>
            <a:r>
              <a:rPr sz="1350" kern="0" spc="-4" dirty="0">
                <a:solidFill>
                  <a:srgbClr val="0D0D0D"/>
                </a:solidFill>
                <a:latin typeface="Source Sans 3"/>
                <a:cs typeface="Source Sans 3"/>
              </a:rPr>
              <a:t> </a:t>
            </a:r>
            <a:r>
              <a:rPr sz="1350" kern="0" dirty="0">
                <a:solidFill>
                  <a:srgbClr val="0D0D0D"/>
                </a:solidFill>
                <a:latin typeface="Source Sans 3"/>
                <a:cs typeface="Source Sans 3"/>
              </a:rPr>
              <a:t>to</a:t>
            </a:r>
            <a:r>
              <a:rPr sz="1350" kern="0" spc="-15" dirty="0">
                <a:solidFill>
                  <a:srgbClr val="0D0D0D"/>
                </a:solidFill>
                <a:latin typeface="Source Sans 3"/>
                <a:cs typeface="Source Sans 3"/>
              </a:rPr>
              <a:t> </a:t>
            </a:r>
            <a:r>
              <a:rPr sz="1350" kern="0" dirty="0">
                <a:solidFill>
                  <a:srgbClr val="0D0D0D"/>
                </a:solidFill>
                <a:latin typeface="Source Sans 3"/>
                <a:cs typeface="Source Sans 3"/>
              </a:rPr>
              <a:t>burn pits</a:t>
            </a:r>
            <a:r>
              <a:rPr sz="1350" kern="0" spc="-19" dirty="0">
                <a:solidFill>
                  <a:srgbClr val="0D0D0D"/>
                </a:solidFill>
                <a:latin typeface="Source Sans 3"/>
                <a:cs typeface="Source Sans 3"/>
              </a:rPr>
              <a:t> </a:t>
            </a:r>
            <a:r>
              <a:rPr sz="1350" kern="0" dirty="0">
                <a:solidFill>
                  <a:srgbClr val="0D0D0D"/>
                </a:solidFill>
                <a:latin typeface="Source Sans 3"/>
                <a:cs typeface="Source Sans 3"/>
              </a:rPr>
              <a:t>and</a:t>
            </a:r>
            <a:r>
              <a:rPr sz="1350" kern="0" spc="8" dirty="0">
                <a:solidFill>
                  <a:srgbClr val="0D0D0D"/>
                </a:solidFill>
                <a:latin typeface="Source Sans 3"/>
                <a:cs typeface="Source Sans 3"/>
              </a:rPr>
              <a:t> </a:t>
            </a:r>
            <a:r>
              <a:rPr sz="1350" kern="0" dirty="0">
                <a:solidFill>
                  <a:srgbClr val="0D0D0D"/>
                </a:solidFill>
                <a:latin typeface="Source Sans 3"/>
                <a:cs typeface="Source Sans 3"/>
              </a:rPr>
              <a:t>other</a:t>
            </a:r>
            <a:r>
              <a:rPr sz="1350" kern="0" spc="-11" dirty="0">
                <a:solidFill>
                  <a:srgbClr val="0D0D0D"/>
                </a:solidFill>
                <a:latin typeface="Source Sans 3"/>
                <a:cs typeface="Source Sans 3"/>
              </a:rPr>
              <a:t> </a:t>
            </a:r>
            <a:r>
              <a:rPr sz="1350" kern="0" spc="-8" dirty="0">
                <a:solidFill>
                  <a:srgbClr val="0D0D0D"/>
                </a:solidFill>
                <a:latin typeface="Source Sans 3"/>
                <a:cs typeface="Source Sans 3"/>
              </a:rPr>
              <a:t>toxic </a:t>
            </a:r>
            <a:r>
              <a:rPr sz="1350" kern="0" dirty="0">
                <a:solidFill>
                  <a:srgbClr val="0D0D0D"/>
                </a:solidFill>
                <a:latin typeface="Source Sans 3"/>
                <a:cs typeface="Source Sans 3"/>
              </a:rPr>
              <a:t>substances.</a:t>
            </a:r>
            <a:r>
              <a:rPr sz="1350" kern="0" spc="-45" dirty="0">
                <a:solidFill>
                  <a:srgbClr val="0D0D0D"/>
                </a:solidFill>
                <a:latin typeface="Source Sans 3"/>
                <a:cs typeface="Source Sans 3"/>
              </a:rPr>
              <a:t> </a:t>
            </a:r>
            <a:r>
              <a:rPr sz="1350" kern="0" dirty="0">
                <a:solidFill>
                  <a:srgbClr val="0D0D0D"/>
                </a:solidFill>
                <a:latin typeface="Source Sans 3"/>
                <a:cs typeface="Source Sans 3"/>
              </a:rPr>
              <a:t>This</a:t>
            </a:r>
            <a:r>
              <a:rPr sz="1350" kern="0" spc="-53" dirty="0">
                <a:solidFill>
                  <a:srgbClr val="0D0D0D"/>
                </a:solidFill>
                <a:latin typeface="Source Sans 3"/>
                <a:cs typeface="Source Sans 3"/>
              </a:rPr>
              <a:t> </a:t>
            </a:r>
            <a:r>
              <a:rPr sz="1350" kern="0" dirty="0">
                <a:solidFill>
                  <a:srgbClr val="0D0D0D"/>
                </a:solidFill>
                <a:latin typeface="Source Sans 3"/>
                <a:cs typeface="Source Sans 3"/>
              </a:rPr>
              <a:t>law</a:t>
            </a:r>
            <a:r>
              <a:rPr sz="1350" kern="0" spc="-41" dirty="0">
                <a:solidFill>
                  <a:srgbClr val="0D0D0D"/>
                </a:solidFill>
                <a:latin typeface="Source Sans 3"/>
                <a:cs typeface="Source Sans 3"/>
              </a:rPr>
              <a:t> </a:t>
            </a:r>
            <a:r>
              <a:rPr sz="1350" kern="0" dirty="0">
                <a:solidFill>
                  <a:srgbClr val="0D0D0D"/>
                </a:solidFill>
                <a:latin typeface="Source Sans 3"/>
                <a:cs typeface="Source Sans 3"/>
              </a:rPr>
              <a:t>helps</a:t>
            </a:r>
            <a:r>
              <a:rPr sz="1350" kern="0" spc="-53" dirty="0">
                <a:solidFill>
                  <a:srgbClr val="0D0D0D"/>
                </a:solidFill>
                <a:latin typeface="Source Sans 3"/>
                <a:cs typeface="Source Sans 3"/>
              </a:rPr>
              <a:t> </a:t>
            </a:r>
            <a:r>
              <a:rPr sz="1350" kern="0" dirty="0">
                <a:solidFill>
                  <a:srgbClr val="0D0D0D"/>
                </a:solidFill>
                <a:latin typeface="Source Sans 3"/>
                <a:cs typeface="Source Sans 3"/>
              </a:rPr>
              <a:t>us</a:t>
            </a:r>
            <a:r>
              <a:rPr sz="1350" kern="0" spc="-53" dirty="0">
                <a:solidFill>
                  <a:srgbClr val="0D0D0D"/>
                </a:solidFill>
                <a:latin typeface="Source Sans 3"/>
                <a:cs typeface="Source Sans 3"/>
              </a:rPr>
              <a:t> </a:t>
            </a:r>
            <a:r>
              <a:rPr sz="1350" kern="0" dirty="0">
                <a:solidFill>
                  <a:srgbClr val="0D0D0D"/>
                </a:solidFill>
                <a:latin typeface="Source Sans 3"/>
                <a:cs typeface="Source Sans 3"/>
              </a:rPr>
              <a:t>provide</a:t>
            </a:r>
            <a:r>
              <a:rPr sz="1350" kern="0" spc="-45" dirty="0">
                <a:solidFill>
                  <a:srgbClr val="0D0D0D"/>
                </a:solidFill>
                <a:latin typeface="Source Sans 3"/>
                <a:cs typeface="Source Sans 3"/>
              </a:rPr>
              <a:t> </a:t>
            </a:r>
            <a:r>
              <a:rPr sz="1350" kern="0" dirty="0">
                <a:solidFill>
                  <a:srgbClr val="0D0D0D"/>
                </a:solidFill>
                <a:latin typeface="Source Sans 3"/>
                <a:cs typeface="Source Sans 3"/>
              </a:rPr>
              <a:t>generations</a:t>
            </a:r>
            <a:r>
              <a:rPr sz="1350" kern="0" spc="-45" dirty="0">
                <a:solidFill>
                  <a:srgbClr val="0D0D0D"/>
                </a:solidFill>
                <a:latin typeface="Source Sans 3"/>
                <a:cs typeface="Source Sans 3"/>
              </a:rPr>
              <a:t> </a:t>
            </a:r>
            <a:r>
              <a:rPr sz="1350" kern="0" dirty="0">
                <a:solidFill>
                  <a:srgbClr val="0D0D0D"/>
                </a:solidFill>
                <a:latin typeface="Source Sans 3"/>
                <a:cs typeface="Source Sans 3"/>
              </a:rPr>
              <a:t>of</a:t>
            </a:r>
            <a:r>
              <a:rPr sz="1350" kern="0" spc="4" dirty="0">
                <a:solidFill>
                  <a:srgbClr val="0D0D0D"/>
                </a:solidFill>
                <a:latin typeface="Source Sans 3"/>
                <a:cs typeface="Source Sans 3"/>
              </a:rPr>
              <a:t> </a:t>
            </a:r>
            <a:r>
              <a:rPr sz="1350" kern="0" spc="-23" dirty="0">
                <a:solidFill>
                  <a:srgbClr val="0D0D0D"/>
                </a:solidFill>
                <a:latin typeface="Source Sans 3"/>
                <a:cs typeface="Source Sans 3"/>
              </a:rPr>
              <a:t>Veterans</a:t>
            </a:r>
            <a:r>
              <a:rPr sz="1350" kern="0" spc="-23" dirty="0">
                <a:solidFill>
                  <a:srgbClr val="0D0D0D"/>
                </a:solidFill>
                <a:latin typeface="Calibri"/>
                <a:cs typeface="Calibri"/>
              </a:rPr>
              <a:t>—</a:t>
            </a:r>
            <a:r>
              <a:rPr sz="1350" kern="0" dirty="0">
                <a:solidFill>
                  <a:srgbClr val="0D0D0D"/>
                </a:solidFill>
                <a:latin typeface="Source Sans 3"/>
                <a:cs typeface="Source Sans 3"/>
              </a:rPr>
              <a:t>and</a:t>
            </a:r>
            <a:r>
              <a:rPr sz="1350" kern="0" spc="-19" dirty="0">
                <a:solidFill>
                  <a:srgbClr val="0D0D0D"/>
                </a:solidFill>
                <a:latin typeface="Source Sans 3"/>
                <a:cs typeface="Source Sans 3"/>
              </a:rPr>
              <a:t> </a:t>
            </a:r>
            <a:r>
              <a:rPr sz="1350" kern="0" dirty="0">
                <a:solidFill>
                  <a:srgbClr val="0D0D0D"/>
                </a:solidFill>
                <a:latin typeface="Source Sans 3"/>
                <a:cs typeface="Source Sans 3"/>
              </a:rPr>
              <a:t>their</a:t>
            </a:r>
            <a:r>
              <a:rPr sz="1350" kern="0" spc="-30" dirty="0">
                <a:solidFill>
                  <a:srgbClr val="0D0D0D"/>
                </a:solidFill>
                <a:latin typeface="Source Sans 3"/>
                <a:cs typeface="Source Sans 3"/>
              </a:rPr>
              <a:t> </a:t>
            </a:r>
            <a:r>
              <a:rPr sz="1350" kern="0" spc="-8" dirty="0">
                <a:solidFill>
                  <a:srgbClr val="0D0D0D"/>
                </a:solidFill>
                <a:latin typeface="Source Sans 3"/>
                <a:cs typeface="Source Sans 3"/>
              </a:rPr>
              <a:t>survivors</a:t>
            </a:r>
            <a:r>
              <a:rPr sz="1350" kern="0" spc="-8" dirty="0">
                <a:solidFill>
                  <a:srgbClr val="0D0D0D"/>
                </a:solidFill>
                <a:latin typeface="Calibri"/>
                <a:cs typeface="Calibri"/>
              </a:rPr>
              <a:t>—</a:t>
            </a:r>
            <a:endParaRPr sz="1350" kern="0" dirty="0">
              <a:solidFill>
                <a:sysClr val="windowText" lastClr="000000"/>
              </a:solidFill>
              <a:latin typeface="Calibri"/>
              <a:cs typeface="Calibri"/>
            </a:endParaRPr>
          </a:p>
          <a:p>
            <a:pPr algn="ctr" defTabSz="685800"/>
            <a:r>
              <a:rPr sz="1350" kern="0" dirty="0">
                <a:solidFill>
                  <a:srgbClr val="0D0D0D"/>
                </a:solidFill>
                <a:latin typeface="Source Sans 3"/>
                <a:cs typeface="Source Sans 3"/>
              </a:rPr>
              <a:t>with</a:t>
            </a:r>
            <a:r>
              <a:rPr sz="1350" kern="0" spc="-23" dirty="0">
                <a:solidFill>
                  <a:srgbClr val="0D0D0D"/>
                </a:solidFill>
                <a:latin typeface="Source Sans 3"/>
                <a:cs typeface="Source Sans 3"/>
              </a:rPr>
              <a:t> </a:t>
            </a:r>
            <a:r>
              <a:rPr sz="1350" kern="0" dirty="0">
                <a:solidFill>
                  <a:srgbClr val="0D0D0D"/>
                </a:solidFill>
                <a:latin typeface="Source Sans 3"/>
                <a:cs typeface="Source Sans 3"/>
              </a:rPr>
              <a:t>the</a:t>
            </a:r>
            <a:r>
              <a:rPr sz="1350" kern="0" spc="-11" dirty="0">
                <a:solidFill>
                  <a:srgbClr val="0D0D0D"/>
                </a:solidFill>
                <a:latin typeface="Source Sans 3"/>
                <a:cs typeface="Source Sans 3"/>
              </a:rPr>
              <a:t> </a:t>
            </a:r>
            <a:r>
              <a:rPr sz="1350" kern="0" dirty="0">
                <a:solidFill>
                  <a:srgbClr val="0D0D0D"/>
                </a:solidFill>
                <a:latin typeface="Source Sans 3"/>
                <a:cs typeface="Source Sans 3"/>
              </a:rPr>
              <a:t>care</a:t>
            </a:r>
            <a:r>
              <a:rPr sz="1350" kern="0" spc="-8" dirty="0">
                <a:solidFill>
                  <a:srgbClr val="0D0D0D"/>
                </a:solidFill>
                <a:latin typeface="Source Sans 3"/>
                <a:cs typeface="Source Sans 3"/>
              </a:rPr>
              <a:t> </a:t>
            </a:r>
            <a:r>
              <a:rPr sz="1350" kern="0" dirty="0">
                <a:solidFill>
                  <a:srgbClr val="0D0D0D"/>
                </a:solidFill>
                <a:latin typeface="Source Sans 3"/>
                <a:cs typeface="Source Sans 3"/>
              </a:rPr>
              <a:t>and</a:t>
            </a:r>
            <a:r>
              <a:rPr sz="1350" kern="0" spc="4" dirty="0">
                <a:solidFill>
                  <a:srgbClr val="0D0D0D"/>
                </a:solidFill>
                <a:latin typeface="Source Sans 3"/>
                <a:cs typeface="Source Sans 3"/>
              </a:rPr>
              <a:t> </a:t>
            </a:r>
            <a:r>
              <a:rPr sz="1350" kern="0" dirty="0">
                <a:solidFill>
                  <a:srgbClr val="0D0D0D"/>
                </a:solidFill>
                <a:latin typeface="Calibri"/>
                <a:cs typeface="Calibri"/>
              </a:rPr>
              <a:t>benefits</a:t>
            </a:r>
            <a:r>
              <a:rPr sz="1350" kern="0" spc="-30" dirty="0">
                <a:solidFill>
                  <a:srgbClr val="0D0D0D"/>
                </a:solidFill>
                <a:latin typeface="Calibri"/>
                <a:cs typeface="Calibri"/>
              </a:rPr>
              <a:t> </a:t>
            </a:r>
            <a:r>
              <a:rPr sz="1350" kern="0" dirty="0">
                <a:solidFill>
                  <a:srgbClr val="0D0D0D"/>
                </a:solidFill>
                <a:latin typeface="Calibri"/>
                <a:cs typeface="Calibri"/>
              </a:rPr>
              <a:t>they’ve</a:t>
            </a:r>
            <a:r>
              <a:rPr sz="1350" kern="0" spc="-86" dirty="0">
                <a:solidFill>
                  <a:srgbClr val="0D0D0D"/>
                </a:solidFill>
                <a:latin typeface="Calibri"/>
                <a:cs typeface="Calibri"/>
              </a:rPr>
              <a:t> </a:t>
            </a:r>
            <a:r>
              <a:rPr sz="1350" kern="0" dirty="0">
                <a:solidFill>
                  <a:srgbClr val="0D0D0D"/>
                </a:solidFill>
                <a:latin typeface="Source Sans 3"/>
                <a:cs typeface="Source Sans 3"/>
              </a:rPr>
              <a:t>earned</a:t>
            </a:r>
            <a:r>
              <a:rPr sz="1350" kern="0" spc="-34" dirty="0">
                <a:solidFill>
                  <a:srgbClr val="0D0D0D"/>
                </a:solidFill>
                <a:latin typeface="Source Sans 3"/>
                <a:cs typeface="Source Sans 3"/>
              </a:rPr>
              <a:t> </a:t>
            </a:r>
            <a:r>
              <a:rPr sz="1350" kern="0" dirty="0">
                <a:solidFill>
                  <a:srgbClr val="0D0D0D"/>
                </a:solidFill>
                <a:latin typeface="Source Sans 3"/>
                <a:cs typeface="Source Sans 3"/>
              </a:rPr>
              <a:t>and</a:t>
            </a:r>
            <a:r>
              <a:rPr sz="1350" kern="0" spc="-34" dirty="0">
                <a:solidFill>
                  <a:srgbClr val="0D0D0D"/>
                </a:solidFill>
                <a:latin typeface="Source Sans 3"/>
                <a:cs typeface="Source Sans 3"/>
              </a:rPr>
              <a:t> </a:t>
            </a:r>
            <a:r>
              <a:rPr sz="1350" kern="0" spc="-8" dirty="0">
                <a:solidFill>
                  <a:srgbClr val="0D0D0D"/>
                </a:solidFill>
                <a:latin typeface="Source Sans 3"/>
                <a:cs typeface="Source Sans 3"/>
              </a:rPr>
              <a:t>deserve.</a:t>
            </a:r>
            <a:endParaRPr sz="1350" kern="0" dirty="0">
              <a:solidFill>
                <a:sysClr val="windowText" lastClr="000000"/>
              </a:solidFill>
              <a:latin typeface="Source Sans 3"/>
              <a:cs typeface="Source Sans 3"/>
            </a:endParaRPr>
          </a:p>
        </p:txBody>
      </p:sp>
      <p:pic>
        <p:nvPicPr>
          <p:cNvPr id="6" name="object 6"/>
          <p:cNvPicPr/>
          <p:nvPr/>
        </p:nvPicPr>
        <p:blipFill>
          <a:blip r:embed="rId3" cstate="print"/>
          <a:stretch>
            <a:fillRect/>
          </a:stretch>
        </p:blipFill>
        <p:spPr>
          <a:xfrm>
            <a:off x="6015164" y="1473076"/>
            <a:ext cx="1050416" cy="288036"/>
          </a:xfrm>
          <a:prstGeom prst="rect">
            <a:avLst/>
          </a:prstGeom>
        </p:spPr>
      </p:pic>
      <p:pic>
        <p:nvPicPr>
          <p:cNvPr id="7" name="object 7"/>
          <p:cNvPicPr/>
          <p:nvPr/>
        </p:nvPicPr>
        <p:blipFill>
          <a:blip r:embed="rId4" cstate="print"/>
          <a:stretch>
            <a:fillRect/>
          </a:stretch>
        </p:blipFill>
        <p:spPr>
          <a:xfrm>
            <a:off x="4644771" y="1469602"/>
            <a:ext cx="1050416" cy="288036"/>
          </a:xfrm>
          <a:prstGeom prst="rect">
            <a:avLst/>
          </a:prstGeom>
        </p:spPr>
      </p:pic>
      <p:pic>
        <p:nvPicPr>
          <p:cNvPr id="8" name="object 8"/>
          <p:cNvPicPr/>
          <p:nvPr/>
        </p:nvPicPr>
        <p:blipFill>
          <a:blip r:embed="rId5" cstate="print"/>
          <a:stretch>
            <a:fillRect/>
          </a:stretch>
        </p:blipFill>
        <p:spPr>
          <a:xfrm>
            <a:off x="3200400" y="1466173"/>
            <a:ext cx="1051560" cy="291465"/>
          </a:xfrm>
          <a:prstGeom prst="rect">
            <a:avLst/>
          </a:prstGeom>
        </p:spPr>
      </p:pic>
      <p:pic>
        <p:nvPicPr>
          <p:cNvPr id="9" name="object 9"/>
          <p:cNvPicPr/>
          <p:nvPr/>
        </p:nvPicPr>
        <p:blipFill>
          <a:blip r:embed="rId6" cstate="print"/>
          <a:stretch>
            <a:fillRect/>
          </a:stretch>
        </p:blipFill>
        <p:spPr>
          <a:xfrm>
            <a:off x="1752600" y="1466174"/>
            <a:ext cx="1054989" cy="291465"/>
          </a:xfrm>
          <a:prstGeom prst="rect">
            <a:avLst/>
          </a:prstGeom>
        </p:spPr>
      </p:pic>
      <p:sp>
        <p:nvSpPr>
          <p:cNvPr id="10" name="object 10"/>
          <p:cNvSpPr txBox="1">
            <a:spLocks noGrp="1"/>
          </p:cNvSpPr>
          <p:nvPr>
            <p:ph type="title"/>
          </p:nvPr>
        </p:nvSpPr>
        <p:spPr>
          <a:xfrm>
            <a:off x="1272214" y="288670"/>
            <a:ext cx="5268158" cy="425116"/>
          </a:xfrm>
          <a:prstGeom prst="rect">
            <a:avLst/>
          </a:prstGeom>
        </p:spPr>
        <p:txBody>
          <a:bodyPr vert="horz" wrap="square" lIns="0" tIns="9525" rIns="0" bIns="0" rtlCol="0">
            <a:spAutoFit/>
          </a:bodyPr>
          <a:lstStyle/>
          <a:p>
            <a:pPr marL="9525">
              <a:spcBef>
                <a:spcPts val="75"/>
              </a:spcBef>
            </a:pPr>
            <a:r>
              <a:rPr dirty="0"/>
              <a:t>What</a:t>
            </a:r>
            <a:r>
              <a:rPr spc="-4" dirty="0"/>
              <a:t> </a:t>
            </a:r>
            <a:r>
              <a:rPr dirty="0"/>
              <a:t>is</a:t>
            </a:r>
            <a:r>
              <a:rPr spc="-4" dirty="0"/>
              <a:t> </a:t>
            </a:r>
            <a:r>
              <a:rPr dirty="0"/>
              <a:t>the</a:t>
            </a:r>
            <a:r>
              <a:rPr spc="-4" dirty="0"/>
              <a:t> </a:t>
            </a:r>
            <a:r>
              <a:rPr dirty="0"/>
              <a:t>PACT </a:t>
            </a:r>
            <a:r>
              <a:rPr spc="-15" dirty="0"/>
              <a:t>Act?</a:t>
            </a:r>
          </a:p>
        </p:txBody>
      </p:sp>
      <p:grpSp>
        <p:nvGrpSpPr>
          <p:cNvPr id="11" name="object 4"/>
          <p:cNvGrpSpPr/>
          <p:nvPr/>
        </p:nvGrpSpPr>
        <p:grpSpPr>
          <a:xfrm>
            <a:off x="3554563" y="3842794"/>
            <a:ext cx="1740789" cy="1824228"/>
            <a:chOff x="954024" y="1757172"/>
            <a:chExt cx="2996565" cy="3674745"/>
          </a:xfrm>
        </p:grpSpPr>
        <p:pic>
          <p:nvPicPr>
            <p:cNvPr id="12" name="object 5"/>
            <p:cNvPicPr/>
            <p:nvPr/>
          </p:nvPicPr>
          <p:blipFill>
            <a:blip r:embed="rId7" cstate="print"/>
            <a:stretch>
              <a:fillRect/>
            </a:stretch>
          </p:blipFill>
          <p:spPr>
            <a:xfrm>
              <a:off x="954024" y="1757172"/>
              <a:ext cx="2395347" cy="3160395"/>
            </a:xfrm>
            <a:prstGeom prst="rect">
              <a:avLst/>
            </a:prstGeom>
          </p:spPr>
        </p:pic>
        <p:sp>
          <p:nvSpPr>
            <p:cNvPr id="13" name="object 6"/>
            <p:cNvSpPr/>
            <p:nvPr/>
          </p:nvSpPr>
          <p:spPr>
            <a:xfrm>
              <a:off x="1001268" y="1781556"/>
              <a:ext cx="2310765" cy="3075940"/>
            </a:xfrm>
            <a:custGeom>
              <a:avLst/>
              <a:gdLst/>
              <a:ahLst/>
              <a:cxnLst/>
              <a:rect l="l" t="t" r="r" b="b"/>
              <a:pathLst>
                <a:path w="2310765" h="3075940">
                  <a:moveTo>
                    <a:pt x="2310384" y="0"/>
                  </a:moveTo>
                  <a:lnTo>
                    <a:pt x="0" y="0"/>
                  </a:lnTo>
                  <a:lnTo>
                    <a:pt x="0" y="3075432"/>
                  </a:lnTo>
                  <a:lnTo>
                    <a:pt x="2310384" y="3075432"/>
                  </a:lnTo>
                  <a:lnTo>
                    <a:pt x="2310384" y="0"/>
                  </a:lnTo>
                  <a:close/>
                </a:path>
              </a:pathLst>
            </a:custGeom>
            <a:solidFill>
              <a:srgbClr val="003E71"/>
            </a:solidFill>
          </p:spPr>
          <p:txBody>
            <a:bodyPr wrap="square" lIns="0" tIns="0" rIns="0" bIns="0" rtlCol="0"/>
            <a:lstStyle/>
            <a:p>
              <a:endParaRPr/>
            </a:p>
          </p:txBody>
        </p:sp>
        <p:sp>
          <p:nvSpPr>
            <p:cNvPr id="14" name="object 7"/>
            <p:cNvSpPr/>
            <p:nvPr/>
          </p:nvSpPr>
          <p:spPr>
            <a:xfrm>
              <a:off x="1001268" y="1781556"/>
              <a:ext cx="2310765" cy="3075940"/>
            </a:xfrm>
            <a:custGeom>
              <a:avLst/>
              <a:gdLst/>
              <a:ahLst/>
              <a:cxnLst/>
              <a:rect l="l" t="t" r="r" b="b"/>
              <a:pathLst>
                <a:path w="2310765" h="3075940">
                  <a:moveTo>
                    <a:pt x="0" y="3075432"/>
                  </a:moveTo>
                  <a:lnTo>
                    <a:pt x="2310384" y="3075432"/>
                  </a:lnTo>
                  <a:lnTo>
                    <a:pt x="2310384" y="0"/>
                  </a:lnTo>
                  <a:lnTo>
                    <a:pt x="0" y="0"/>
                  </a:lnTo>
                  <a:lnTo>
                    <a:pt x="0" y="3075432"/>
                  </a:lnTo>
                  <a:close/>
                </a:path>
              </a:pathLst>
            </a:custGeom>
            <a:ln w="9524">
              <a:solidFill>
                <a:srgbClr val="00425F"/>
              </a:solidFill>
            </a:ln>
          </p:spPr>
          <p:txBody>
            <a:bodyPr wrap="square" lIns="0" tIns="0" rIns="0" bIns="0" rtlCol="0"/>
            <a:lstStyle/>
            <a:p>
              <a:endParaRPr/>
            </a:p>
          </p:txBody>
        </p:sp>
        <p:pic>
          <p:nvPicPr>
            <p:cNvPr id="15" name="object 8"/>
            <p:cNvPicPr/>
            <p:nvPr/>
          </p:nvPicPr>
          <p:blipFill>
            <a:blip r:embed="rId8" cstate="print"/>
            <a:stretch>
              <a:fillRect/>
            </a:stretch>
          </p:blipFill>
          <p:spPr>
            <a:xfrm>
              <a:off x="1110996" y="1815084"/>
              <a:ext cx="2839466" cy="3616452"/>
            </a:xfrm>
            <a:prstGeom prst="rect">
              <a:avLst/>
            </a:prstGeom>
          </p:spPr>
        </p:pic>
        <p:pic>
          <p:nvPicPr>
            <p:cNvPr id="16" name="object 9"/>
            <p:cNvPicPr/>
            <p:nvPr/>
          </p:nvPicPr>
          <p:blipFill>
            <a:blip r:embed="rId9" cstate="print"/>
            <a:stretch>
              <a:fillRect/>
            </a:stretch>
          </p:blipFill>
          <p:spPr>
            <a:xfrm>
              <a:off x="1306068" y="2010156"/>
              <a:ext cx="2289048" cy="3066288"/>
            </a:xfrm>
            <a:prstGeom prst="rect">
              <a:avLst/>
            </a:prstGeom>
          </p:spPr>
        </p:pic>
      </p:grpSp>
    </p:spTree>
    <p:extLst>
      <p:ext uri="{BB962C8B-B14F-4D97-AF65-F5344CB8AC3E}">
        <p14:creationId xmlns:p14="http://schemas.microsoft.com/office/powerpoint/2010/main" val="2063179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sz="half" idx="3"/>
          </p:nvPr>
        </p:nvSpPr>
        <p:spPr>
          <a:xfrm>
            <a:off x="5486400" y="2286000"/>
            <a:ext cx="3505200" cy="3022752"/>
          </a:xfrm>
          <a:prstGeom prst="rect">
            <a:avLst/>
          </a:prstGeom>
        </p:spPr>
        <p:txBody>
          <a:bodyPr vert="horz" wrap="square" lIns="0" tIns="8573" rIns="0" bIns="0" rtlCol="0">
            <a:spAutoFit/>
          </a:bodyPr>
          <a:lstStyle/>
          <a:p>
            <a:pPr marL="9525" marR="38576">
              <a:lnSpc>
                <a:spcPct val="114999"/>
              </a:lnSpc>
              <a:spcBef>
                <a:spcPts val="68"/>
              </a:spcBef>
            </a:pPr>
            <a:r>
              <a:rPr sz="1400" spc="-15" dirty="0"/>
              <a:t>The</a:t>
            </a:r>
            <a:r>
              <a:rPr sz="1400" spc="-38" dirty="0"/>
              <a:t> </a:t>
            </a:r>
            <a:r>
              <a:rPr sz="1400" spc="-8" dirty="0"/>
              <a:t>Act</a:t>
            </a:r>
            <a:r>
              <a:rPr sz="1400" spc="-30" dirty="0"/>
              <a:t> </a:t>
            </a:r>
            <a:r>
              <a:rPr sz="1400" b="1" spc="-19" dirty="0"/>
              <a:t>requires</a:t>
            </a:r>
            <a:r>
              <a:rPr sz="1400" b="1" spc="-45" dirty="0"/>
              <a:t> </a:t>
            </a:r>
            <a:r>
              <a:rPr sz="1400" b="1" spc="-19" dirty="0"/>
              <a:t>research</a:t>
            </a:r>
            <a:r>
              <a:rPr sz="1400" b="1" spc="-41" dirty="0"/>
              <a:t> </a:t>
            </a:r>
            <a:r>
              <a:rPr sz="1400" b="1" spc="-19" dirty="0"/>
              <a:t>studies</a:t>
            </a:r>
            <a:r>
              <a:rPr sz="1400" b="1" spc="-23" dirty="0"/>
              <a:t> </a:t>
            </a:r>
            <a:r>
              <a:rPr sz="1400" dirty="0"/>
              <a:t>on</a:t>
            </a:r>
            <a:r>
              <a:rPr sz="1400" spc="-30" dirty="0"/>
              <a:t> </a:t>
            </a:r>
            <a:r>
              <a:rPr sz="1400" spc="-8" dirty="0"/>
              <a:t>the</a:t>
            </a:r>
            <a:r>
              <a:rPr sz="1400" spc="-34" dirty="0"/>
              <a:t> </a:t>
            </a:r>
            <a:r>
              <a:rPr sz="1400" spc="-8" dirty="0"/>
              <a:t>mortality </a:t>
            </a:r>
            <a:r>
              <a:rPr sz="1400" dirty="0"/>
              <a:t>of</a:t>
            </a:r>
            <a:r>
              <a:rPr sz="1400" spc="-45" dirty="0"/>
              <a:t> </a:t>
            </a:r>
            <a:r>
              <a:rPr sz="1400" spc="-23" dirty="0"/>
              <a:t>Veterans</a:t>
            </a:r>
            <a:r>
              <a:rPr sz="1400" spc="-38" dirty="0"/>
              <a:t> </a:t>
            </a:r>
            <a:r>
              <a:rPr sz="1400" spc="-8" dirty="0"/>
              <a:t>who</a:t>
            </a:r>
            <a:r>
              <a:rPr sz="1400" spc="-45" dirty="0"/>
              <a:t> </a:t>
            </a:r>
            <a:r>
              <a:rPr sz="1400" spc="-19" dirty="0"/>
              <a:t>served</a:t>
            </a:r>
            <a:r>
              <a:rPr sz="1400" spc="-23" dirty="0"/>
              <a:t> </a:t>
            </a:r>
            <a:r>
              <a:rPr sz="1400" spc="-8" dirty="0"/>
              <a:t>in</a:t>
            </a:r>
            <a:r>
              <a:rPr sz="1400" spc="-56" dirty="0"/>
              <a:t> </a:t>
            </a:r>
            <a:r>
              <a:rPr sz="1400" spc="-19" dirty="0"/>
              <a:t>Southwest</a:t>
            </a:r>
            <a:r>
              <a:rPr sz="1400" spc="-23" dirty="0"/>
              <a:t> </a:t>
            </a:r>
            <a:r>
              <a:rPr sz="1400" spc="-8" dirty="0"/>
              <a:t>Asia</a:t>
            </a:r>
            <a:r>
              <a:rPr sz="1400" spc="-26" dirty="0"/>
              <a:t> </a:t>
            </a:r>
            <a:r>
              <a:rPr sz="1400" spc="-8" dirty="0"/>
              <a:t>during the</a:t>
            </a:r>
            <a:r>
              <a:rPr sz="1400" spc="-49" dirty="0"/>
              <a:t> </a:t>
            </a:r>
            <a:r>
              <a:rPr sz="1400" spc="-8" dirty="0"/>
              <a:t>Gulf</a:t>
            </a:r>
            <a:r>
              <a:rPr sz="1400" spc="-30" dirty="0"/>
              <a:t> </a:t>
            </a:r>
            <a:r>
              <a:rPr sz="1400" spc="-15" dirty="0"/>
              <a:t>War;</a:t>
            </a:r>
            <a:r>
              <a:rPr sz="1400" spc="-49" dirty="0"/>
              <a:t> </a:t>
            </a:r>
            <a:r>
              <a:rPr sz="1400" spc="-26" dirty="0"/>
              <a:t>Post-</a:t>
            </a:r>
            <a:r>
              <a:rPr sz="1400" dirty="0"/>
              <a:t>9/11</a:t>
            </a:r>
            <a:r>
              <a:rPr sz="1400" spc="-11" dirty="0"/>
              <a:t> </a:t>
            </a:r>
            <a:r>
              <a:rPr sz="1400" spc="-19" dirty="0"/>
              <a:t>Veteran</a:t>
            </a:r>
            <a:r>
              <a:rPr sz="1400" spc="-41" dirty="0"/>
              <a:t> </a:t>
            </a:r>
            <a:r>
              <a:rPr sz="1400" spc="-15" dirty="0"/>
              <a:t>health</a:t>
            </a:r>
            <a:r>
              <a:rPr sz="1400" spc="-38" dirty="0"/>
              <a:t> </a:t>
            </a:r>
            <a:r>
              <a:rPr sz="1400" spc="-8" dirty="0"/>
              <a:t>trends;</a:t>
            </a:r>
            <a:r>
              <a:rPr lang="en-US" sz="1400" spc="-8" dirty="0"/>
              <a:t> </a:t>
            </a:r>
            <a:r>
              <a:rPr sz="1400" spc="-8" dirty="0"/>
              <a:t>and</a:t>
            </a:r>
            <a:r>
              <a:rPr sz="1400" spc="-34" dirty="0"/>
              <a:t> </a:t>
            </a:r>
            <a:r>
              <a:rPr sz="1400" spc="-19" dirty="0"/>
              <a:t>Veteran</a:t>
            </a:r>
            <a:r>
              <a:rPr sz="1400" spc="-26" dirty="0"/>
              <a:t> </a:t>
            </a:r>
            <a:r>
              <a:rPr sz="1400" spc="-19" dirty="0"/>
              <a:t>cancer</a:t>
            </a:r>
            <a:r>
              <a:rPr sz="1400" spc="-34" dirty="0"/>
              <a:t> </a:t>
            </a:r>
            <a:r>
              <a:rPr sz="1400" spc="-8" dirty="0"/>
              <a:t>rates.</a:t>
            </a:r>
          </a:p>
          <a:p>
            <a:pPr>
              <a:lnSpc>
                <a:spcPct val="100000"/>
              </a:lnSpc>
            </a:pPr>
            <a:endParaRPr sz="1400" dirty="0"/>
          </a:p>
          <a:p>
            <a:pPr marL="49054" marR="17145">
              <a:lnSpc>
                <a:spcPct val="108000"/>
              </a:lnSpc>
            </a:pPr>
            <a:r>
              <a:rPr sz="1400" spc="-8" dirty="0"/>
              <a:t>The</a:t>
            </a:r>
            <a:r>
              <a:rPr sz="1400" spc="-56" dirty="0"/>
              <a:t> </a:t>
            </a:r>
            <a:r>
              <a:rPr sz="1400" spc="-8" dirty="0"/>
              <a:t>Act</a:t>
            </a:r>
            <a:r>
              <a:rPr sz="1400" spc="-41" dirty="0"/>
              <a:t> </a:t>
            </a:r>
            <a:r>
              <a:rPr sz="1400" spc="-8" dirty="0"/>
              <a:t>will</a:t>
            </a:r>
            <a:r>
              <a:rPr sz="1400" spc="-23" dirty="0"/>
              <a:t> </a:t>
            </a:r>
            <a:r>
              <a:rPr sz="1400" spc="-15" dirty="0"/>
              <a:t>help</a:t>
            </a:r>
            <a:r>
              <a:rPr sz="1400" spc="-41" dirty="0"/>
              <a:t> </a:t>
            </a:r>
            <a:r>
              <a:rPr sz="1400" dirty="0"/>
              <a:t>VA</a:t>
            </a:r>
            <a:r>
              <a:rPr sz="1400" spc="-38" dirty="0"/>
              <a:t> </a:t>
            </a:r>
            <a:r>
              <a:rPr sz="1400" b="1" spc="-15" dirty="0"/>
              <a:t>build</a:t>
            </a:r>
            <a:r>
              <a:rPr sz="1400" b="1" spc="-34" dirty="0"/>
              <a:t> </a:t>
            </a:r>
            <a:r>
              <a:rPr sz="1400" b="1" dirty="0"/>
              <a:t>a</a:t>
            </a:r>
            <a:r>
              <a:rPr sz="1400" b="1" spc="-38" dirty="0"/>
              <a:t> </a:t>
            </a:r>
            <a:r>
              <a:rPr sz="1400" b="1" spc="-19" dirty="0"/>
              <a:t>stronger,</a:t>
            </a:r>
            <a:r>
              <a:rPr sz="1400" b="1" spc="-45" dirty="0"/>
              <a:t> </a:t>
            </a:r>
            <a:r>
              <a:rPr sz="1400" b="1" spc="-15" dirty="0"/>
              <a:t>more</a:t>
            </a:r>
            <a:r>
              <a:rPr sz="1400" b="1" spc="-49" dirty="0"/>
              <a:t> </a:t>
            </a:r>
            <a:r>
              <a:rPr sz="1400" b="1" spc="-8" dirty="0"/>
              <a:t>skilled </a:t>
            </a:r>
            <a:r>
              <a:rPr sz="1400" b="1" spc="-19" dirty="0"/>
              <a:t>workforce</a:t>
            </a:r>
            <a:r>
              <a:rPr sz="1400" b="1" spc="-53" dirty="0"/>
              <a:t> </a:t>
            </a:r>
            <a:r>
              <a:rPr sz="1400" dirty="0"/>
              <a:t>to</a:t>
            </a:r>
            <a:r>
              <a:rPr sz="1400" spc="-30" dirty="0"/>
              <a:t> </a:t>
            </a:r>
            <a:r>
              <a:rPr sz="1400" spc="-15" dirty="0"/>
              <a:t>meet</a:t>
            </a:r>
            <a:r>
              <a:rPr sz="1400" spc="-34" dirty="0"/>
              <a:t> </a:t>
            </a:r>
            <a:r>
              <a:rPr sz="1400" spc="-8" dirty="0"/>
              <a:t>the</a:t>
            </a:r>
            <a:r>
              <a:rPr sz="1400" spc="-30" dirty="0"/>
              <a:t> </a:t>
            </a:r>
            <a:r>
              <a:rPr sz="1400" spc="-15" dirty="0"/>
              <a:t>growing</a:t>
            </a:r>
            <a:r>
              <a:rPr sz="1400" spc="-26" dirty="0"/>
              <a:t> </a:t>
            </a:r>
            <a:r>
              <a:rPr sz="1400" spc="-19" dirty="0"/>
              <a:t>demand</a:t>
            </a:r>
            <a:r>
              <a:rPr sz="1400" spc="-45" dirty="0"/>
              <a:t> </a:t>
            </a:r>
            <a:r>
              <a:rPr sz="1400" spc="-19" dirty="0"/>
              <a:t>for benefits</a:t>
            </a:r>
            <a:r>
              <a:rPr sz="1400" spc="-38" dirty="0"/>
              <a:t> </a:t>
            </a:r>
            <a:r>
              <a:rPr sz="1400" spc="-8" dirty="0"/>
              <a:t>and</a:t>
            </a:r>
            <a:r>
              <a:rPr sz="1400" spc="-38" dirty="0"/>
              <a:t> </a:t>
            </a:r>
            <a:r>
              <a:rPr sz="1400" spc="-8" dirty="0"/>
              <a:t>services.</a:t>
            </a:r>
          </a:p>
          <a:p>
            <a:pPr>
              <a:spcBef>
                <a:spcPts val="30"/>
              </a:spcBef>
            </a:pPr>
            <a:endParaRPr sz="1400" dirty="0"/>
          </a:p>
          <a:p>
            <a:pPr marL="49054">
              <a:spcBef>
                <a:spcPts val="4"/>
              </a:spcBef>
            </a:pPr>
            <a:r>
              <a:rPr sz="1400" spc="-15" dirty="0"/>
              <a:t>The</a:t>
            </a:r>
            <a:r>
              <a:rPr sz="1400" spc="-45" dirty="0"/>
              <a:t> </a:t>
            </a:r>
            <a:r>
              <a:rPr sz="1400" spc="-8" dirty="0"/>
              <a:t>Act</a:t>
            </a:r>
            <a:r>
              <a:rPr sz="1400" spc="-38" dirty="0"/>
              <a:t> </a:t>
            </a:r>
            <a:r>
              <a:rPr sz="1400" b="1" spc="-19" dirty="0"/>
              <a:t>authorizes</a:t>
            </a:r>
            <a:r>
              <a:rPr sz="1400" b="1" spc="-26" dirty="0"/>
              <a:t> </a:t>
            </a:r>
            <a:r>
              <a:rPr sz="1400" b="1" dirty="0"/>
              <a:t>31</a:t>
            </a:r>
            <a:r>
              <a:rPr sz="1400" b="1" spc="-41" dirty="0"/>
              <a:t> </a:t>
            </a:r>
            <a:r>
              <a:rPr sz="1400" b="1" spc="-8" dirty="0"/>
              <a:t>new</a:t>
            </a:r>
            <a:r>
              <a:rPr sz="1400" b="1" spc="-41" dirty="0"/>
              <a:t> </a:t>
            </a:r>
            <a:r>
              <a:rPr sz="1400" b="1" spc="-19" dirty="0"/>
              <a:t>facilities</a:t>
            </a:r>
            <a:r>
              <a:rPr sz="1400" b="1" spc="-15" dirty="0"/>
              <a:t> </a:t>
            </a:r>
            <a:r>
              <a:rPr sz="1400" spc="-15" dirty="0"/>
              <a:t>across</a:t>
            </a:r>
            <a:r>
              <a:rPr sz="1400" spc="-23" dirty="0"/>
              <a:t> </a:t>
            </a:r>
            <a:r>
              <a:rPr sz="1400" spc="-19" dirty="0"/>
              <a:t>the</a:t>
            </a:r>
            <a:r>
              <a:rPr lang="en-US" sz="1400" spc="-19" dirty="0"/>
              <a:t> </a:t>
            </a:r>
            <a:r>
              <a:rPr sz="1400" spc="-19" dirty="0"/>
              <a:t>country,</a:t>
            </a:r>
            <a:r>
              <a:rPr sz="1400" spc="-30" dirty="0"/>
              <a:t> </a:t>
            </a:r>
            <a:r>
              <a:rPr sz="1400" spc="-23" dirty="0"/>
              <a:t>providing</a:t>
            </a:r>
            <a:r>
              <a:rPr sz="1400" spc="-38" dirty="0"/>
              <a:t> </a:t>
            </a:r>
            <a:r>
              <a:rPr sz="1400" spc="-19" dirty="0"/>
              <a:t>greater</a:t>
            </a:r>
            <a:r>
              <a:rPr sz="1400" spc="-30" dirty="0"/>
              <a:t> </a:t>
            </a:r>
            <a:r>
              <a:rPr sz="1400" spc="-19" dirty="0"/>
              <a:t>access</a:t>
            </a:r>
            <a:r>
              <a:rPr sz="1400" spc="-30" dirty="0"/>
              <a:t> </a:t>
            </a:r>
            <a:r>
              <a:rPr sz="1400" dirty="0"/>
              <a:t>to</a:t>
            </a:r>
            <a:r>
              <a:rPr sz="1400" spc="-34" dirty="0"/>
              <a:t> </a:t>
            </a:r>
            <a:r>
              <a:rPr sz="1400" dirty="0"/>
              <a:t>VA</a:t>
            </a:r>
            <a:r>
              <a:rPr sz="1400" spc="-38" dirty="0"/>
              <a:t> </a:t>
            </a:r>
            <a:r>
              <a:rPr sz="1400" spc="-15" dirty="0"/>
              <a:t>health</a:t>
            </a:r>
            <a:r>
              <a:rPr sz="1400" spc="-19" dirty="0"/>
              <a:t> </a:t>
            </a:r>
            <a:r>
              <a:rPr sz="1400" spc="-8" dirty="0"/>
              <a:t>care.</a:t>
            </a:r>
          </a:p>
        </p:txBody>
      </p:sp>
      <p:pic>
        <p:nvPicPr>
          <p:cNvPr id="3" name="object 3"/>
          <p:cNvPicPr/>
          <p:nvPr/>
        </p:nvPicPr>
        <p:blipFill>
          <a:blip r:embed="rId2" cstate="print"/>
          <a:stretch>
            <a:fillRect/>
          </a:stretch>
        </p:blipFill>
        <p:spPr>
          <a:xfrm>
            <a:off x="4800600" y="2286000"/>
            <a:ext cx="548640" cy="549782"/>
          </a:xfrm>
          <a:prstGeom prst="rect">
            <a:avLst/>
          </a:prstGeom>
        </p:spPr>
      </p:pic>
      <p:pic>
        <p:nvPicPr>
          <p:cNvPr id="4" name="object 4"/>
          <p:cNvPicPr/>
          <p:nvPr/>
        </p:nvPicPr>
        <p:blipFill>
          <a:blip r:embed="rId3" cstate="print"/>
          <a:stretch>
            <a:fillRect/>
          </a:stretch>
        </p:blipFill>
        <p:spPr>
          <a:xfrm>
            <a:off x="305334" y="5813415"/>
            <a:ext cx="483489" cy="450342"/>
          </a:xfrm>
          <a:prstGeom prst="rect">
            <a:avLst/>
          </a:prstGeom>
        </p:spPr>
      </p:pic>
      <p:pic>
        <p:nvPicPr>
          <p:cNvPr id="5" name="object 5"/>
          <p:cNvPicPr/>
          <p:nvPr/>
        </p:nvPicPr>
        <p:blipFill>
          <a:blip r:embed="rId4" cstate="print"/>
          <a:stretch>
            <a:fillRect/>
          </a:stretch>
        </p:blipFill>
        <p:spPr>
          <a:xfrm>
            <a:off x="270167" y="4552712"/>
            <a:ext cx="489204" cy="502920"/>
          </a:xfrm>
          <a:prstGeom prst="rect">
            <a:avLst/>
          </a:prstGeom>
        </p:spPr>
      </p:pic>
      <p:pic>
        <p:nvPicPr>
          <p:cNvPr id="6" name="object 6"/>
          <p:cNvPicPr/>
          <p:nvPr/>
        </p:nvPicPr>
        <p:blipFill>
          <a:blip r:embed="rId5" cstate="print"/>
          <a:stretch>
            <a:fillRect/>
          </a:stretch>
        </p:blipFill>
        <p:spPr>
          <a:xfrm>
            <a:off x="270167" y="3284008"/>
            <a:ext cx="497205" cy="510921"/>
          </a:xfrm>
          <a:prstGeom prst="rect">
            <a:avLst/>
          </a:prstGeom>
        </p:spPr>
      </p:pic>
      <p:sp>
        <p:nvSpPr>
          <p:cNvPr id="7" name="object 7"/>
          <p:cNvSpPr txBox="1">
            <a:spLocks noGrp="1"/>
          </p:cNvSpPr>
          <p:nvPr>
            <p:ph sz="half" idx="2"/>
          </p:nvPr>
        </p:nvSpPr>
        <p:spPr>
          <a:xfrm>
            <a:off x="990600" y="1752600"/>
            <a:ext cx="2582108" cy="4861908"/>
          </a:xfrm>
          <a:prstGeom prst="rect">
            <a:avLst/>
          </a:prstGeom>
        </p:spPr>
        <p:txBody>
          <a:bodyPr vert="horz" wrap="square" lIns="0" tIns="8573" rIns="0" bIns="0" rtlCol="0">
            <a:spAutoFit/>
          </a:bodyPr>
          <a:lstStyle/>
          <a:p>
            <a:pPr marL="9525" marR="121444">
              <a:lnSpc>
                <a:spcPct val="107900"/>
              </a:lnSpc>
              <a:spcBef>
                <a:spcPts val="68"/>
              </a:spcBef>
            </a:pPr>
            <a:r>
              <a:rPr b="0" dirty="0">
                <a:latin typeface="Source Sans 3"/>
                <a:cs typeface="Source Sans 3"/>
              </a:rPr>
              <a:t>The</a:t>
            </a:r>
            <a:r>
              <a:rPr b="0" spc="-53" dirty="0"/>
              <a:t> </a:t>
            </a:r>
            <a:r>
              <a:rPr b="0" dirty="0">
                <a:latin typeface="Source Sans 3"/>
                <a:cs typeface="Source Sans 3"/>
              </a:rPr>
              <a:t>Act</a:t>
            </a:r>
            <a:r>
              <a:rPr b="0" spc="-53" dirty="0"/>
              <a:t> </a:t>
            </a:r>
            <a:r>
              <a:rPr dirty="0"/>
              <a:t>expands</a:t>
            </a:r>
            <a:r>
              <a:rPr spc="-26" dirty="0"/>
              <a:t> </a:t>
            </a:r>
            <a:r>
              <a:rPr dirty="0"/>
              <a:t>and</a:t>
            </a:r>
            <a:r>
              <a:rPr spc="-30" dirty="0"/>
              <a:t> </a:t>
            </a:r>
            <a:r>
              <a:rPr dirty="0"/>
              <a:t>extends</a:t>
            </a:r>
            <a:r>
              <a:rPr spc="-41" dirty="0"/>
              <a:t> </a:t>
            </a:r>
            <a:r>
              <a:rPr dirty="0"/>
              <a:t>eligibility</a:t>
            </a:r>
            <a:r>
              <a:rPr spc="-15" dirty="0"/>
              <a:t> </a:t>
            </a:r>
            <a:r>
              <a:rPr dirty="0"/>
              <a:t>for</a:t>
            </a:r>
            <a:r>
              <a:rPr spc="-38" dirty="0"/>
              <a:t> </a:t>
            </a:r>
            <a:r>
              <a:rPr spc="-19" dirty="0"/>
              <a:t>VA </a:t>
            </a:r>
            <a:r>
              <a:rPr dirty="0"/>
              <a:t>health</a:t>
            </a:r>
            <a:r>
              <a:rPr spc="-23" dirty="0"/>
              <a:t> </a:t>
            </a:r>
            <a:r>
              <a:rPr dirty="0"/>
              <a:t>care</a:t>
            </a:r>
            <a:r>
              <a:rPr spc="-15" dirty="0"/>
              <a:t> </a:t>
            </a:r>
            <a:r>
              <a:rPr dirty="0"/>
              <a:t>for</a:t>
            </a:r>
            <a:r>
              <a:rPr spc="-15" dirty="0"/>
              <a:t> </a:t>
            </a:r>
            <a:r>
              <a:rPr dirty="0"/>
              <a:t>Veterans</a:t>
            </a:r>
            <a:r>
              <a:rPr spc="-41" dirty="0"/>
              <a:t> </a:t>
            </a:r>
            <a:r>
              <a:rPr dirty="0"/>
              <a:t>with</a:t>
            </a:r>
            <a:r>
              <a:rPr spc="8" dirty="0"/>
              <a:t> </a:t>
            </a:r>
            <a:r>
              <a:rPr dirty="0"/>
              <a:t>toxic</a:t>
            </a:r>
            <a:r>
              <a:rPr spc="-15" dirty="0"/>
              <a:t> </a:t>
            </a:r>
            <a:r>
              <a:rPr spc="-8" dirty="0"/>
              <a:t>exposures </a:t>
            </a:r>
            <a:r>
              <a:rPr b="0" dirty="0">
                <a:latin typeface="Source Sans 3"/>
                <a:cs typeface="Source Sans 3"/>
              </a:rPr>
              <a:t>and</a:t>
            </a:r>
            <a:r>
              <a:rPr b="0" spc="-4" dirty="0"/>
              <a:t> </a:t>
            </a:r>
            <a:r>
              <a:rPr b="0" spc="-15" dirty="0"/>
              <a:t>Veterans</a:t>
            </a:r>
            <a:r>
              <a:rPr b="0" spc="-41" dirty="0"/>
              <a:t> </a:t>
            </a:r>
            <a:r>
              <a:rPr b="0" dirty="0">
                <a:latin typeface="Source Sans 3"/>
                <a:cs typeface="Source Sans 3"/>
              </a:rPr>
              <a:t>of</a:t>
            </a:r>
            <a:r>
              <a:rPr b="0" spc="-38" dirty="0"/>
              <a:t> </a:t>
            </a:r>
            <a:r>
              <a:rPr b="0" spc="-8" dirty="0"/>
              <a:t>the</a:t>
            </a:r>
            <a:r>
              <a:rPr b="0" spc="-41" dirty="0"/>
              <a:t> </a:t>
            </a:r>
            <a:r>
              <a:rPr b="0" spc="-15" dirty="0"/>
              <a:t>Vietnam</a:t>
            </a:r>
            <a:r>
              <a:rPr b="0" spc="-41" dirty="0"/>
              <a:t> </a:t>
            </a:r>
            <a:r>
              <a:rPr b="0" spc="-15" dirty="0"/>
              <a:t>era,</a:t>
            </a:r>
            <a:r>
              <a:rPr b="0" spc="-41" dirty="0"/>
              <a:t> </a:t>
            </a:r>
            <a:r>
              <a:rPr b="0" spc="-8" dirty="0"/>
              <a:t>Gulf</a:t>
            </a:r>
            <a:r>
              <a:rPr b="0" spc="-34" dirty="0"/>
              <a:t> </a:t>
            </a:r>
            <a:r>
              <a:rPr b="0" spc="-8" dirty="0"/>
              <a:t>War</a:t>
            </a:r>
            <a:r>
              <a:rPr b="0" spc="-41" dirty="0"/>
              <a:t> </a:t>
            </a:r>
            <a:r>
              <a:rPr b="0" spc="-15" dirty="0"/>
              <a:t>era,</a:t>
            </a:r>
            <a:r>
              <a:rPr b="0" spc="-38" dirty="0"/>
              <a:t> </a:t>
            </a:r>
            <a:r>
              <a:rPr b="0" spc="-19" dirty="0"/>
              <a:t>and Post-</a:t>
            </a:r>
            <a:r>
              <a:rPr b="0" dirty="0">
                <a:latin typeface="Source Sans 3"/>
                <a:cs typeface="Source Sans 3"/>
              </a:rPr>
              <a:t>9/11</a:t>
            </a:r>
            <a:r>
              <a:rPr b="0" spc="-30" dirty="0"/>
              <a:t> </a:t>
            </a:r>
            <a:r>
              <a:rPr b="0" spc="-15" dirty="0"/>
              <a:t>era.</a:t>
            </a:r>
          </a:p>
          <a:p>
            <a:pPr marL="9525" marR="273844" algn="just">
              <a:lnSpc>
                <a:spcPct val="107900"/>
              </a:lnSpc>
              <a:spcBef>
                <a:spcPts val="608"/>
              </a:spcBef>
            </a:pPr>
            <a:r>
              <a:rPr b="0" dirty="0">
                <a:latin typeface="Source Sans 3"/>
                <a:cs typeface="Source Sans 3"/>
              </a:rPr>
              <a:t>VA</a:t>
            </a:r>
            <a:r>
              <a:rPr b="0" spc="-45" dirty="0"/>
              <a:t> </a:t>
            </a:r>
            <a:r>
              <a:rPr dirty="0"/>
              <a:t>will</a:t>
            </a:r>
            <a:r>
              <a:rPr spc="-23" dirty="0"/>
              <a:t> </a:t>
            </a:r>
            <a:r>
              <a:rPr dirty="0"/>
              <a:t>improve</a:t>
            </a:r>
            <a:r>
              <a:rPr spc="-41" dirty="0"/>
              <a:t> </a:t>
            </a:r>
            <a:r>
              <a:rPr dirty="0"/>
              <a:t>the</a:t>
            </a:r>
            <a:r>
              <a:rPr spc="-23" dirty="0"/>
              <a:t> </a:t>
            </a:r>
            <a:r>
              <a:rPr spc="-8" dirty="0"/>
              <a:t>decision-</a:t>
            </a:r>
            <a:r>
              <a:rPr dirty="0"/>
              <a:t>making</a:t>
            </a:r>
            <a:r>
              <a:rPr spc="-19" dirty="0"/>
              <a:t> </a:t>
            </a:r>
            <a:r>
              <a:rPr spc="-8" dirty="0"/>
              <a:t>process </a:t>
            </a:r>
            <a:r>
              <a:rPr b="0" dirty="0">
                <a:latin typeface="Source Sans 3"/>
                <a:cs typeface="Source Sans 3"/>
              </a:rPr>
              <a:t>for</a:t>
            </a:r>
            <a:r>
              <a:rPr b="0" spc="83" dirty="0"/>
              <a:t> </a:t>
            </a:r>
            <a:r>
              <a:rPr b="0" spc="-8" dirty="0"/>
              <a:t>determiningwhat</a:t>
            </a:r>
            <a:r>
              <a:rPr b="0" spc="-4" dirty="0"/>
              <a:t> </a:t>
            </a:r>
            <a:r>
              <a:rPr b="0" spc="-19" dirty="0"/>
              <a:t>medical</a:t>
            </a:r>
            <a:r>
              <a:rPr b="0" spc="-41" dirty="0"/>
              <a:t> </a:t>
            </a:r>
            <a:r>
              <a:rPr b="0" spc="-19" dirty="0"/>
              <a:t>conditions</a:t>
            </a:r>
            <a:r>
              <a:rPr b="0" spc="-45" dirty="0"/>
              <a:t> </a:t>
            </a:r>
            <a:r>
              <a:rPr b="0" spc="-19" dirty="0"/>
              <a:t>will be considered</a:t>
            </a:r>
            <a:r>
              <a:rPr b="0" spc="-53" dirty="0"/>
              <a:t> </a:t>
            </a:r>
            <a:r>
              <a:rPr b="0" spc="-15" dirty="0"/>
              <a:t>for</a:t>
            </a:r>
            <a:r>
              <a:rPr b="0" spc="-19" dirty="0"/>
              <a:t> presumptive</a:t>
            </a:r>
            <a:r>
              <a:rPr b="0" spc="-26" dirty="0"/>
              <a:t> </a:t>
            </a:r>
            <a:r>
              <a:rPr b="0" spc="-8" dirty="0"/>
              <a:t>status.</a:t>
            </a:r>
          </a:p>
          <a:p>
            <a:pPr marL="9525" marR="3810">
              <a:lnSpc>
                <a:spcPct val="107900"/>
              </a:lnSpc>
              <a:spcBef>
                <a:spcPts val="1054"/>
              </a:spcBef>
            </a:pPr>
            <a:r>
              <a:rPr b="0" dirty="0">
                <a:latin typeface="Source Sans 3"/>
                <a:cs typeface="Source Sans 3"/>
              </a:rPr>
              <a:t>Every</a:t>
            </a:r>
            <a:r>
              <a:rPr b="0" spc="-26" dirty="0"/>
              <a:t> </a:t>
            </a:r>
            <a:r>
              <a:rPr b="0" dirty="0">
                <a:latin typeface="Source Sans 3"/>
                <a:cs typeface="Source Sans 3"/>
              </a:rPr>
              <a:t>enrolled</a:t>
            </a:r>
            <a:r>
              <a:rPr b="0" spc="-30" dirty="0"/>
              <a:t> </a:t>
            </a:r>
            <a:r>
              <a:rPr b="0" dirty="0">
                <a:latin typeface="Source Sans 3"/>
                <a:cs typeface="Source Sans 3"/>
              </a:rPr>
              <a:t>Veteran</a:t>
            </a:r>
            <a:r>
              <a:rPr b="0" spc="-34" dirty="0"/>
              <a:t> </a:t>
            </a:r>
            <a:r>
              <a:rPr dirty="0"/>
              <a:t>will</a:t>
            </a:r>
            <a:r>
              <a:rPr spc="-19" dirty="0"/>
              <a:t> </a:t>
            </a:r>
            <a:r>
              <a:rPr dirty="0"/>
              <a:t>receive</a:t>
            </a:r>
            <a:r>
              <a:rPr spc="-38" dirty="0"/>
              <a:t> </a:t>
            </a:r>
            <a:r>
              <a:rPr dirty="0"/>
              <a:t>an</a:t>
            </a:r>
            <a:r>
              <a:rPr spc="-4" dirty="0"/>
              <a:t> </a:t>
            </a:r>
            <a:r>
              <a:rPr dirty="0"/>
              <a:t>initial</a:t>
            </a:r>
            <a:r>
              <a:rPr spc="8" dirty="0"/>
              <a:t> </a:t>
            </a:r>
            <a:r>
              <a:rPr spc="-8" dirty="0"/>
              <a:t>toxic </a:t>
            </a:r>
            <a:r>
              <a:rPr spc="-15" dirty="0"/>
              <a:t>exposure</a:t>
            </a:r>
            <a:r>
              <a:rPr spc="-41" dirty="0"/>
              <a:t> </a:t>
            </a:r>
            <a:r>
              <a:rPr spc="-8" dirty="0"/>
              <a:t>screening </a:t>
            </a:r>
            <a:r>
              <a:rPr b="0" spc="-8" dirty="0"/>
              <a:t>and</a:t>
            </a:r>
            <a:r>
              <a:rPr b="0" spc="-45" dirty="0"/>
              <a:t> </a:t>
            </a:r>
            <a:r>
              <a:rPr b="0" dirty="0">
                <a:latin typeface="Source Sans 3"/>
                <a:cs typeface="Source Sans 3"/>
              </a:rPr>
              <a:t>a</a:t>
            </a:r>
            <a:r>
              <a:rPr b="0" spc="-23" dirty="0"/>
              <a:t> </a:t>
            </a:r>
            <a:r>
              <a:rPr b="0" spc="-19" dirty="0"/>
              <a:t>follow-</a:t>
            </a:r>
            <a:r>
              <a:rPr b="0" dirty="0">
                <a:latin typeface="Source Sans 3"/>
                <a:cs typeface="Source Sans 3"/>
              </a:rPr>
              <a:t>up</a:t>
            </a:r>
            <a:r>
              <a:rPr b="0" spc="-8" dirty="0"/>
              <a:t> screening every</a:t>
            </a:r>
            <a:r>
              <a:rPr b="0" spc="8" dirty="0"/>
              <a:t> </a:t>
            </a:r>
            <a:r>
              <a:rPr b="0" spc="-15" dirty="0"/>
              <a:t>five</a:t>
            </a:r>
            <a:r>
              <a:rPr b="0" spc="-53" dirty="0"/>
              <a:t> </a:t>
            </a:r>
            <a:r>
              <a:rPr b="0" spc="-15" dirty="0"/>
              <a:t>years.</a:t>
            </a:r>
            <a:r>
              <a:rPr b="0" spc="-30" dirty="0"/>
              <a:t> </a:t>
            </a:r>
            <a:r>
              <a:rPr b="0" spc="-15" dirty="0"/>
              <a:t>Veterans</a:t>
            </a:r>
            <a:r>
              <a:rPr b="0" spc="-60" dirty="0"/>
              <a:t> </a:t>
            </a:r>
            <a:r>
              <a:rPr b="0" spc="-15" dirty="0"/>
              <a:t>who</a:t>
            </a:r>
            <a:r>
              <a:rPr b="0" spc="-41" dirty="0"/>
              <a:t> </a:t>
            </a:r>
            <a:r>
              <a:rPr b="0" spc="-8" dirty="0"/>
              <a:t>are</a:t>
            </a:r>
            <a:r>
              <a:rPr b="0" spc="-53" dirty="0"/>
              <a:t> </a:t>
            </a:r>
            <a:r>
              <a:rPr b="0" spc="-8" dirty="0"/>
              <a:t>not</a:t>
            </a:r>
            <a:r>
              <a:rPr b="0" spc="-56" dirty="0"/>
              <a:t> </a:t>
            </a:r>
            <a:r>
              <a:rPr b="0" spc="-15" dirty="0"/>
              <a:t>enrolled,</a:t>
            </a:r>
            <a:r>
              <a:rPr b="0" spc="-8" dirty="0"/>
              <a:t> </a:t>
            </a:r>
            <a:r>
              <a:rPr b="0" spc="-19" dirty="0"/>
              <a:t>but </a:t>
            </a:r>
            <a:r>
              <a:rPr b="0" spc="-15" dirty="0"/>
              <a:t>who</a:t>
            </a:r>
            <a:r>
              <a:rPr b="0" spc="-53" dirty="0"/>
              <a:t> </a:t>
            </a:r>
            <a:r>
              <a:rPr b="0" dirty="0">
                <a:latin typeface="Source Sans 3"/>
                <a:cs typeface="Source Sans 3"/>
              </a:rPr>
              <a:t>are</a:t>
            </a:r>
            <a:r>
              <a:rPr b="0" spc="-19" dirty="0"/>
              <a:t> </a:t>
            </a:r>
            <a:r>
              <a:rPr b="0" spc="-8" dirty="0"/>
              <a:t>eligible</a:t>
            </a:r>
            <a:r>
              <a:rPr b="0" spc="-68" dirty="0"/>
              <a:t> </a:t>
            </a:r>
            <a:r>
              <a:rPr b="0" dirty="0">
                <a:latin typeface="Source Sans 3"/>
                <a:cs typeface="Source Sans 3"/>
              </a:rPr>
              <a:t>to</a:t>
            </a:r>
            <a:r>
              <a:rPr b="0" spc="-41" dirty="0"/>
              <a:t> </a:t>
            </a:r>
            <a:r>
              <a:rPr b="0" dirty="0">
                <a:latin typeface="Source Sans 3"/>
                <a:cs typeface="Source Sans 3"/>
              </a:rPr>
              <a:t>enroll,</a:t>
            </a:r>
            <a:r>
              <a:rPr b="0" spc="-45" dirty="0"/>
              <a:t> </a:t>
            </a:r>
            <a:r>
              <a:rPr b="0" dirty="0">
                <a:latin typeface="Source Sans 3"/>
                <a:cs typeface="Source Sans 3"/>
              </a:rPr>
              <a:t>will</a:t>
            </a:r>
            <a:r>
              <a:rPr b="0" spc="-49" dirty="0"/>
              <a:t> </a:t>
            </a:r>
            <a:r>
              <a:rPr b="0" dirty="0">
                <a:latin typeface="Source Sans 3"/>
                <a:cs typeface="Source Sans 3"/>
              </a:rPr>
              <a:t>have</a:t>
            </a:r>
            <a:r>
              <a:rPr b="0" spc="-49" dirty="0"/>
              <a:t> </a:t>
            </a:r>
            <a:r>
              <a:rPr b="0" dirty="0">
                <a:latin typeface="Source Sans 3"/>
                <a:cs typeface="Source Sans 3"/>
              </a:rPr>
              <a:t>an</a:t>
            </a:r>
            <a:r>
              <a:rPr b="0" spc="-49" dirty="0"/>
              <a:t> </a:t>
            </a:r>
            <a:r>
              <a:rPr b="0" spc="-8" dirty="0"/>
              <a:t>opportunity </a:t>
            </a:r>
            <a:r>
              <a:rPr b="0" dirty="0">
                <a:latin typeface="Source Sans 3"/>
                <a:cs typeface="Source Sans 3"/>
              </a:rPr>
              <a:t>to</a:t>
            </a:r>
            <a:r>
              <a:rPr b="0" spc="-45" dirty="0"/>
              <a:t> </a:t>
            </a:r>
            <a:r>
              <a:rPr b="0" dirty="0">
                <a:latin typeface="Source Sans 3"/>
                <a:cs typeface="Source Sans 3"/>
              </a:rPr>
              <a:t>enroll</a:t>
            </a:r>
            <a:r>
              <a:rPr b="0" spc="-4" dirty="0"/>
              <a:t> </a:t>
            </a:r>
            <a:r>
              <a:rPr b="0" dirty="0">
                <a:latin typeface="Source Sans 3"/>
                <a:cs typeface="Source Sans 3"/>
              </a:rPr>
              <a:t>and</a:t>
            </a:r>
            <a:r>
              <a:rPr b="0" spc="-90" dirty="0"/>
              <a:t> </a:t>
            </a:r>
            <a:r>
              <a:rPr b="0" spc="-8" dirty="0"/>
              <a:t>receive</a:t>
            </a:r>
            <a:r>
              <a:rPr b="0" spc="-98" dirty="0"/>
              <a:t> </a:t>
            </a:r>
            <a:r>
              <a:rPr b="0" dirty="0">
                <a:latin typeface="Source Sans 3"/>
                <a:cs typeface="Source Sans 3"/>
              </a:rPr>
              <a:t>the</a:t>
            </a:r>
            <a:r>
              <a:rPr b="0" spc="-79" dirty="0"/>
              <a:t> </a:t>
            </a:r>
            <a:r>
              <a:rPr b="0" spc="-8" dirty="0"/>
              <a:t>screening.</a:t>
            </a:r>
          </a:p>
          <a:p>
            <a:pPr marL="9525" marR="367665">
              <a:lnSpc>
                <a:spcPts val="1379"/>
              </a:lnSpc>
              <a:spcBef>
                <a:spcPts val="773"/>
              </a:spcBef>
            </a:pPr>
            <a:r>
              <a:rPr b="0" dirty="0">
                <a:latin typeface="Source Sans 3"/>
                <a:cs typeface="Source Sans 3"/>
              </a:rPr>
              <a:t>VA</a:t>
            </a:r>
            <a:r>
              <a:rPr b="0" spc="-38" dirty="0"/>
              <a:t> </a:t>
            </a:r>
            <a:r>
              <a:rPr b="0" dirty="0">
                <a:latin typeface="Source Sans 3"/>
                <a:cs typeface="Source Sans 3"/>
              </a:rPr>
              <a:t>health</a:t>
            </a:r>
            <a:r>
              <a:rPr b="0" spc="-49" dirty="0"/>
              <a:t> </a:t>
            </a:r>
            <a:r>
              <a:rPr b="0" dirty="0">
                <a:latin typeface="Source Sans 3"/>
                <a:cs typeface="Source Sans 3"/>
              </a:rPr>
              <a:t>care</a:t>
            </a:r>
            <a:r>
              <a:rPr b="0" spc="-49" dirty="0"/>
              <a:t> </a:t>
            </a:r>
            <a:r>
              <a:rPr b="0" dirty="0">
                <a:latin typeface="Source Sans 3"/>
                <a:cs typeface="Source Sans 3"/>
              </a:rPr>
              <a:t>staff</a:t>
            </a:r>
            <a:r>
              <a:rPr b="0" spc="-30" dirty="0"/>
              <a:t> </a:t>
            </a:r>
            <a:r>
              <a:rPr b="0" dirty="0">
                <a:latin typeface="Source Sans 3"/>
                <a:cs typeface="Source Sans 3"/>
              </a:rPr>
              <a:t>and</a:t>
            </a:r>
            <a:r>
              <a:rPr b="0" spc="-41" dirty="0"/>
              <a:t> </a:t>
            </a:r>
            <a:r>
              <a:rPr b="0" dirty="0">
                <a:latin typeface="Source Sans 3"/>
                <a:cs typeface="Source Sans 3"/>
              </a:rPr>
              <a:t>claims</a:t>
            </a:r>
            <a:r>
              <a:rPr b="0" spc="-45" dirty="0"/>
              <a:t> </a:t>
            </a:r>
            <a:r>
              <a:rPr b="0" spc="-8" dirty="0"/>
              <a:t>processors</a:t>
            </a:r>
            <a:r>
              <a:rPr b="0" spc="-49" dirty="0"/>
              <a:t> </a:t>
            </a:r>
            <a:r>
              <a:rPr b="0" spc="-15" dirty="0"/>
              <a:t>will </a:t>
            </a:r>
            <a:r>
              <a:rPr b="0" spc="-8" dirty="0"/>
              <a:t>receive</a:t>
            </a:r>
            <a:r>
              <a:rPr b="0" spc="-26" dirty="0"/>
              <a:t> </a:t>
            </a:r>
            <a:r>
              <a:rPr dirty="0"/>
              <a:t>toxic</a:t>
            </a:r>
            <a:r>
              <a:rPr spc="90" dirty="0"/>
              <a:t> </a:t>
            </a:r>
            <a:r>
              <a:rPr spc="-8" dirty="0"/>
              <a:t>exposure-</a:t>
            </a:r>
            <a:r>
              <a:rPr dirty="0"/>
              <a:t>related</a:t>
            </a:r>
            <a:r>
              <a:rPr spc="64" dirty="0"/>
              <a:t> </a:t>
            </a:r>
            <a:r>
              <a:rPr spc="-8" dirty="0"/>
              <a:t>education </a:t>
            </a:r>
            <a:r>
              <a:rPr dirty="0"/>
              <a:t>and</a:t>
            </a:r>
            <a:r>
              <a:rPr spc="83" dirty="0"/>
              <a:t> </a:t>
            </a:r>
            <a:r>
              <a:rPr spc="-8" dirty="0"/>
              <a:t>training</a:t>
            </a:r>
            <a:r>
              <a:rPr b="0" spc="-8" dirty="0"/>
              <a:t>.</a:t>
            </a:r>
          </a:p>
        </p:txBody>
      </p:sp>
      <p:pic>
        <p:nvPicPr>
          <p:cNvPr id="8" name="object 8"/>
          <p:cNvPicPr/>
          <p:nvPr/>
        </p:nvPicPr>
        <p:blipFill>
          <a:blip r:embed="rId6" cstate="print"/>
          <a:stretch>
            <a:fillRect/>
          </a:stretch>
        </p:blipFill>
        <p:spPr>
          <a:xfrm>
            <a:off x="279343" y="2154306"/>
            <a:ext cx="578358" cy="582929"/>
          </a:xfrm>
          <a:prstGeom prst="rect">
            <a:avLst/>
          </a:prstGeom>
        </p:spPr>
      </p:pic>
      <p:sp>
        <p:nvSpPr>
          <p:cNvPr id="9" name="object 9"/>
          <p:cNvSpPr txBox="1">
            <a:spLocks noGrp="1"/>
          </p:cNvSpPr>
          <p:nvPr>
            <p:ph type="title"/>
          </p:nvPr>
        </p:nvSpPr>
        <p:spPr>
          <a:xfrm>
            <a:off x="1371600" y="381000"/>
            <a:ext cx="5268158" cy="455548"/>
          </a:xfrm>
          <a:prstGeom prst="rect">
            <a:avLst/>
          </a:prstGeom>
        </p:spPr>
        <p:txBody>
          <a:bodyPr vert="horz" wrap="square" lIns="0" tIns="39662" rIns="0" bIns="0" rtlCol="0">
            <a:spAutoFit/>
          </a:bodyPr>
          <a:lstStyle/>
          <a:p>
            <a:pPr marL="9525">
              <a:spcBef>
                <a:spcPts val="75"/>
              </a:spcBef>
            </a:pPr>
            <a:r>
              <a:rPr dirty="0"/>
              <a:t>PACT</a:t>
            </a:r>
            <a:r>
              <a:rPr spc="-8" dirty="0"/>
              <a:t> </a:t>
            </a:r>
            <a:r>
              <a:rPr dirty="0"/>
              <a:t>Act Key</a:t>
            </a:r>
            <a:r>
              <a:rPr spc="4" dirty="0"/>
              <a:t> </a:t>
            </a:r>
            <a:r>
              <a:rPr spc="-8" dirty="0"/>
              <a:t>Components</a:t>
            </a:r>
          </a:p>
        </p:txBody>
      </p:sp>
    </p:spTree>
    <p:extLst>
      <p:ext uri="{BB962C8B-B14F-4D97-AF65-F5344CB8AC3E}">
        <p14:creationId xmlns:p14="http://schemas.microsoft.com/office/powerpoint/2010/main" val="2212833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7">
                                            <p:txEl>
                                              <p:pRg st="0" end="0"/>
                                            </p:txEl>
                                          </p:spTgt>
                                        </p:tgtEl>
                                      </p:cBhvr>
                                    </p:animEffect>
                                    <p:set>
                                      <p:cBhvr>
                                        <p:cTn id="7" dur="1" fill="hold">
                                          <p:stCondLst>
                                            <p:cond delay="1999"/>
                                          </p:stCondLst>
                                        </p:cTn>
                                        <p:tgtEl>
                                          <p:spTgt spid="7">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down)">
                                      <p:cBhvr>
                                        <p:cTn id="18" dur="580">
                                          <p:stCondLst>
                                            <p:cond delay="0"/>
                                          </p:stCondLst>
                                        </p:cTn>
                                        <p:tgtEl>
                                          <p:spTgt spid="7">
                                            <p:txEl>
                                              <p:pRg st="2" end="2"/>
                                            </p:txEl>
                                          </p:spTgt>
                                        </p:tgtEl>
                                      </p:cBhvr>
                                    </p:animEffect>
                                    <p:anim calcmode="lin" valueType="num">
                                      <p:cBhvr>
                                        <p:cTn id="19"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7">
                                            <p:txEl>
                                              <p:pRg st="2" end="2"/>
                                            </p:txEl>
                                          </p:spTgt>
                                        </p:tgtEl>
                                      </p:cBhvr>
                                      <p:to x="100000" y="60000"/>
                                    </p:animScale>
                                    <p:animScale>
                                      <p:cBhvr>
                                        <p:cTn id="25" dur="166" decel="50000">
                                          <p:stCondLst>
                                            <p:cond delay="676"/>
                                          </p:stCondLst>
                                        </p:cTn>
                                        <p:tgtEl>
                                          <p:spTgt spid="7">
                                            <p:txEl>
                                              <p:pRg st="2" end="2"/>
                                            </p:txEl>
                                          </p:spTgt>
                                        </p:tgtEl>
                                      </p:cBhvr>
                                      <p:to x="100000" y="100000"/>
                                    </p:animScale>
                                    <p:animScale>
                                      <p:cBhvr>
                                        <p:cTn id="26" dur="26">
                                          <p:stCondLst>
                                            <p:cond delay="1312"/>
                                          </p:stCondLst>
                                        </p:cTn>
                                        <p:tgtEl>
                                          <p:spTgt spid="7">
                                            <p:txEl>
                                              <p:pRg st="2" end="2"/>
                                            </p:txEl>
                                          </p:spTgt>
                                        </p:tgtEl>
                                      </p:cBhvr>
                                      <p:to x="100000" y="80000"/>
                                    </p:animScale>
                                    <p:animScale>
                                      <p:cBhvr>
                                        <p:cTn id="27" dur="166" decel="50000">
                                          <p:stCondLst>
                                            <p:cond delay="1338"/>
                                          </p:stCondLst>
                                        </p:cTn>
                                        <p:tgtEl>
                                          <p:spTgt spid="7">
                                            <p:txEl>
                                              <p:pRg st="2" end="2"/>
                                            </p:txEl>
                                          </p:spTgt>
                                        </p:tgtEl>
                                      </p:cBhvr>
                                      <p:to x="100000" y="100000"/>
                                    </p:animScale>
                                    <p:animScale>
                                      <p:cBhvr>
                                        <p:cTn id="28" dur="26">
                                          <p:stCondLst>
                                            <p:cond delay="1642"/>
                                          </p:stCondLst>
                                        </p:cTn>
                                        <p:tgtEl>
                                          <p:spTgt spid="7">
                                            <p:txEl>
                                              <p:pRg st="2" end="2"/>
                                            </p:txEl>
                                          </p:spTgt>
                                        </p:tgtEl>
                                      </p:cBhvr>
                                      <p:to x="100000" y="90000"/>
                                    </p:animScale>
                                    <p:animScale>
                                      <p:cBhvr>
                                        <p:cTn id="29" dur="166" decel="50000">
                                          <p:stCondLst>
                                            <p:cond delay="1668"/>
                                          </p:stCondLst>
                                        </p:cTn>
                                        <p:tgtEl>
                                          <p:spTgt spid="7">
                                            <p:txEl>
                                              <p:pRg st="2" end="2"/>
                                            </p:txEl>
                                          </p:spTgt>
                                        </p:tgtEl>
                                      </p:cBhvr>
                                      <p:to x="100000" y="100000"/>
                                    </p:animScale>
                                    <p:animScale>
                                      <p:cBhvr>
                                        <p:cTn id="30" dur="26">
                                          <p:stCondLst>
                                            <p:cond delay="1808"/>
                                          </p:stCondLst>
                                        </p:cTn>
                                        <p:tgtEl>
                                          <p:spTgt spid="7">
                                            <p:txEl>
                                              <p:pRg st="2" end="2"/>
                                            </p:txEl>
                                          </p:spTgt>
                                        </p:tgtEl>
                                      </p:cBhvr>
                                      <p:to x="100000" y="95000"/>
                                    </p:animScale>
                                    <p:animScale>
                                      <p:cBhvr>
                                        <p:cTn id="31" dur="166" decel="50000">
                                          <p:stCondLst>
                                            <p:cond delay="1834"/>
                                          </p:stCondLst>
                                        </p:cTn>
                                        <p:tgtEl>
                                          <p:spTgt spid="7">
                                            <p:txEl>
                                              <p:pRg st="2" end="2"/>
                                            </p:txEl>
                                          </p:spTgt>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barn(inVertical)">
                                      <p:cBhvr>
                                        <p:cTn id="36" dur="20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fade">
                                      <p:cBhvr>
                                        <p:cTn id="41" dur="2000"/>
                                        <p:tgtEl>
                                          <p:spTgt spid="2">
                                            <p:txEl>
                                              <p:pRg st="0" end="0"/>
                                            </p:txEl>
                                          </p:spTgt>
                                        </p:tgtEl>
                                      </p:cBhvr>
                                    </p:animEffect>
                                    <p:anim calcmode="lin" valueType="num">
                                      <p:cBhvr>
                                        <p:cTn id="42"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3"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2" end="2"/>
                                            </p:txEl>
                                          </p:spTgt>
                                        </p:tgtEl>
                                        <p:attrNameLst>
                                          <p:attrName>style.visibility</p:attrName>
                                        </p:attrNameLst>
                                      </p:cBhvr>
                                      <p:to>
                                        <p:strVal val="visible"/>
                                      </p:to>
                                    </p:set>
                                    <p:animEffect transition="in" filter="fade">
                                      <p:cBhvr>
                                        <p:cTn id="48" dur="2000"/>
                                        <p:tgtEl>
                                          <p:spTgt spid="2">
                                            <p:txEl>
                                              <p:pRg st="2" end="2"/>
                                            </p:txEl>
                                          </p:spTgt>
                                        </p:tgtEl>
                                      </p:cBhvr>
                                    </p:animEffect>
                                    <p:anim calcmode="lin" valueType="num">
                                      <p:cBhvr>
                                        <p:cTn id="49"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50"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2">
                                            <p:txEl>
                                              <p:pRg st="4" end="4"/>
                                            </p:txEl>
                                          </p:spTgt>
                                        </p:tgtEl>
                                        <p:attrNameLst>
                                          <p:attrName>style.visibility</p:attrName>
                                        </p:attrNameLst>
                                      </p:cBhvr>
                                      <p:to>
                                        <p:strVal val="visible"/>
                                      </p:to>
                                    </p:set>
                                    <p:animEffect transition="in" filter="wheel(1)">
                                      <p:cBhvr>
                                        <p:cTn id="55"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441198" y="2696337"/>
            <a:ext cx="667702" cy="668655"/>
          </a:xfrm>
          <a:custGeom>
            <a:avLst/>
            <a:gdLst/>
            <a:ahLst/>
            <a:cxnLst/>
            <a:rect l="l" t="t" r="r" b="b"/>
            <a:pathLst>
              <a:path w="890269" h="891539">
                <a:moveTo>
                  <a:pt x="445008" y="0"/>
                </a:moveTo>
                <a:lnTo>
                  <a:pt x="396519" y="2614"/>
                </a:lnTo>
                <a:lnTo>
                  <a:pt x="349543" y="10278"/>
                </a:lnTo>
                <a:lnTo>
                  <a:pt x="304351" y="22719"/>
                </a:lnTo>
                <a:lnTo>
                  <a:pt x="261214" y="39666"/>
                </a:lnTo>
                <a:lnTo>
                  <a:pt x="220404" y="60847"/>
                </a:lnTo>
                <a:lnTo>
                  <a:pt x="182192" y="85990"/>
                </a:lnTo>
                <a:lnTo>
                  <a:pt x="146850" y="114824"/>
                </a:lnTo>
                <a:lnTo>
                  <a:pt x="114649" y="147077"/>
                </a:lnTo>
                <a:lnTo>
                  <a:pt x="85860" y="182477"/>
                </a:lnTo>
                <a:lnTo>
                  <a:pt x="60756" y="220754"/>
                </a:lnTo>
                <a:lnTo>
                  <a:pt x="39608" y="261635"/>
                </a:lnTo>
                <a:lnTo>
                  <a:pt x="22686" y="304848"/>
                </a:lnTo>
                <a:lnTo>
                  <a:pt x="10264" y="350123"/>
                </a:lnTo>
                <a:lnTo>
                  <a:pt x="2611" y="397187"/>
                </a:lnTo>
                <a:lnTo>
                  <a:pt x="0" y="445770"/>
                </a:lnTo>
                <a:lnTo>
                  <a:pt x="2611" y="494352"/>
                </a:lnTo>
                <a:lnTo>
                  <a:pt x="10264" y="541416"/>
                </a:lnTo>
                <a:lnTo>
                  <a:pt x="22686" y="586691"/>
                </a:lnTo>
                <a:lnTo>
                  <a:pt x="39608" y="629904"/>
                </a:lnTo>
                <a:lnTo>
                  <a:pt x="60756" y="670785"/>
                </a:lnTo>
                <a:lnTo>
                  <a:pt x="85860" y="709062"/>
                </a:lnTo>
                <a:lnTo>
                  <a:pt x="114649" y="744462"/>
                </a:lnTo>
                <a:lnTo>
                  <a:pt x="146850" y="776715"/>
                </a:lnTo>
                <a:lnTo>
                  <a:pt x="182192" y="805549"/>
                </a:lnTo>
                <a:lnTo>
                  <a:pt x="220404" y="830692"/>
                </a:lnTo>
                <a:lnTo>
                  <a:pt x="261214" y="851873"/>
                </a:lnTo>
                <a:lnTo>
                  <a:pt x="304351" y="868820"/>
                </a:lnTo>
                <a:lnTo>
                  <a:pt x="349543" y="881261"/>
                </a:lnTo>
                <a:lnTo>
                  <a:pt x="396519" y="888925"/>
                </a:lnTo>
                <a:lnTo>
                  <a:pt x="445008" y="891539"/>
                </a:lnTo>
                <a:lnTo>
                  <a:pt x="493491" y="888925"/>
                </a:lnTo>
                <a:lnTo>
                  <a:pt x="540464" y="881261"/>
                </a:lnTo>
                <a:lnTo>
                  <a:pt x="585654" y="868820"/>
                </a:lnTo>
                <a:lnTo>
                  <a:pt x="628790" y="851873"/>
                </a:lnTo>
                <a:lnTo>
                  <a:pt x="669600" y="830692"/>
                </a:lnTo>
                <a:lnTo>
                  <a:pt x="707812" y="805549"/>
                </a:lnTo>
                <a:lnTo>
                  <a:pt x="743155" y="776715"/>
                </a:lnTo>
                <a:lnTo>
                  <a:pt x="775357" y="744462"/>
                </a:lnTo>
                <a:lnTo>
                  <a:pt x="804147" y="709062"/>
                </a:lnTo>
                <a:lnTo>
                  <a:pt x="829253" y="670785"/>
                </a:lnTo>
                <a:lnTo>
                  <a:pt x="850403" y="629904"/>
                </a:lnTo>
                <a:lnTo>
                  <a:pt x="867326" y="586691"/>
                </a:lnTo>
                <a:lnTo>
                  <a:pt x="879750" y="541416"/>
                </a:lnTo>
                <a:lnTo>
                  <a:pt x="887404" y="494352"/>
                </a:lnTo>
                <a:lnTo>
                  <a:pt x="890016" y="445770"/>
                </a:lnTo>
                <a:lnTo>
                  <a:pt x="887404" y="397187"/>
                </a:lnTo>
                <a:lnTo>
                  <a:pt x="879750" y="350123"/>
                </a:lnTo>
                <a:lnTo>
                  <a:pt x="867326" y="304848"/>
                </a:lnTo>
                <a:lnTo>
                  <a:pt x="850403" y="261635"/>
                </a:lnTo>
                <a:lnTo>
                  <a:pt x="829253" y="220754"/>
                </a:lnTo>
                <a:lnTo>
                  <a:pt x="804147" y="182477"/>
                </a:lnTo>
                <a:lnTo>
                  <a:pt x="775357" y="147077"/>
                </a:lnTo>
                <a:lnTo>
                  <a:pt x="743155" y="114824"/>
                </a:lnTo>
                <a:lnTo>
                  <a:pt x="707812" y="85990"/>
                </a:lnTo>
                <a:lnTo>
                  <a:pt x="669600" y="60847"/>
                </a:lnTo>
                <a:lnTo>
                  <a:pt x="628790" y="39666"/>
                </a:lnTo>
                <a:lnTo>
                  <a:pt x="585654" y="22719"/>
                </a:lnTo>
                <a:lnTo>
                  <a:pt x="540464" y="10278"/>
                </a:lnTo>
                <a:lnTo>
                  <a:pt x="493491" y="2614"/>
                </a:lnTo>
                <a:lnTo>
                  <a:pt x="445008" y="0"/>
                </a:lnTo>
                <a:close/>
              </a:path>
            </a:pathLst>
          </a:custGeom>
          <a:solidFill>
            <a:srgbClr val="007BB9">
              <a:alpha val="25097"/>
            </a:srgbClr>
          </a:solidFill>
        </p:spPr>
        <p:txBody>
          <a:bodyPr wrap="square" lIns="0" tIns="0" rIns="0" bIns="0" rtlCol="0"/>
          <a:lstStyle/>
          <a:p>
            <a:pPr defTabSz="685800"/>
            <a:endParaRPr sz="1350" kern="0">
              <a:solidFill>
                <a:sysClr val="windowText" lastClr="000000"/>
              </a:solidFill>
            </a:endParaRPr>
          </a:p>
        </p:txBody>
      </p:sp>
      <p:sp>
        <p:nvSpPr>
          <p:cNvPr id="3" name="object 3"/>
          <p:cNvSpPr/>
          <p:nvPr/>
        </p:nvSpPr>
        <p:spPr>
          <a:xfrm>
            <a:off x="441198" y="3944493"/>
            <a:ext cx="667702" cy="667702"/>
          </a:xfrm>
          <a:custGeom>
            <a:avLst/>
            <a:gdLst/>
            <a:ahLst/>
            <a:cxnLst/>
            <a:rect l="l" t="t" r="r" b="b"/>
            <a:pathLst>
              <a:path w="890269" h="890270">
                <a:moveTo>
                  <a:pt x="445008" y="0"/>
                </a:moveTo>
                <a:lnTo>
                  <a:pt x="396519" y="2611"/>
                </a:lnTo>
                <a:lnTo>
                  <a:pt x="349543" y="10265"/>
                </a:lnTo>
                <a:lnTo>
                  <a:pt x="304351" y="22689"/>
                </a:lnTo>
                <a:lnTo>
                  <a:pt x="261214" y="39612"/>
                </a:lnTo>
                <a:lnTo>
                  <a:pt x="220404" y="60762"/>
                </a:lnTo>
                <a:lnTo>
                  <a:pt x="182192" y="85868"/>
                </a:lnTo>
                <a:lnTo>
                  <a:pt x="146850" y="114658"/>
                </a:lnTo>
                <a:lnTo>
                  <a:pt x="114649" y="146860"/>
                </a:lnTo>
                <a:lnTo>
                  <a:pt x="85860" y="182203"/>
                </a:lnTo>
                <a:lnTo>
                  <a:pt x="60756" y="220415"/>
                </a:lnTo>
                <a:lnTo>
                  <a:pt x="39608" y="261225"/>
                </a:lnTo>
                <a:lnTo>
                  <a:pt x="22686" y="304361"/>
                </a:lnTo>
                <a:lnTo>
                  <a:pt x="10264" y="349551"/>
                </a:lnTo>
                <a:lnTo>
                  <a:pt x="2611" y="396524"/>
                </a:lnTo>
                <a:lnTo>
                  <a:pt x="0" y="445007"/>
                </a:lnTo>
                <a:lnTo>
                  <a:pt x="2611" y="493491"/>
                </a:lnTo>
                <a:lnTo>
                  <a:pt x="10264" y="540464"/>
                </a:lnTo>
                <a:lnTo>
                  <a:pt x="22686" y="585654"/>
                </a:lnTo>
                <a:lnTo>
                  <a:pt x="39608" y="628790"/>
                </a:lnTo>
                <a:lnTo>
                  <a:pt x="60756" y="669600"/>
                </a:lnTo>
                <a:lnTo>
                  <a:pt x="85860" y="707812"/>
                </a:lnTo>
                <a:lnTo>
                  <a:pt x="114649" y="743155"/>
                </a:lnTo>
                <a:lnTo>
                  <a:pt x="146850" y="775357"/>
                </a:lnTo>
                <a:lnTo>
                  <a:pt x="182192" y="804147"/>
                </a:lnTo>
                <a:lnTo>
                  <a:pt x="220404" y="829253"/>
                </a:lnTo>
                <a:lnTo>
                  <a:pt x="261214" y="850403"/>
                </a:lnTo>
                <a:lnTo>
                  <a:pt x="304351" y="867326"/>
                </a:lnTo>
                <a:lnTo>
                  <a:pt x="349543" y="879750"/>
                </a:lnTo>
                <a:lnTo>
                  <a:pt x="396519" y="887404"/>
                </a:lnTo>
                <a:lnTo>
                  <a:pt x="445008" y="890015"/>
                </a:lnTo>
                <a:lnTo>
                  <a:pt x="493491" y="887404"/>
                </a:lnTo>
                <a:lnTo>
                  <a:pt x="540464" y="879750"/>
                </a:lnTo>
                <a:lnTo>
                  <a:pt x="585654" y="867326"/>
                </a:lnTo>
                <a:lnTo>
                  <a:pt x="628790" y="850403"/>
                </a:lnTo>
                <a:lnTo>
                  <a:pt x="669600" y="829253"/>
                </a:lnTo>
                <a:lnTo>
                  <a:pt x="707812" y="804147"/>
                </a:lnTo>
                <a:lnTo>
                  <a:pt x="743155" y="775357"/>
                </a:lnTo>
                <a:lnTo>
                  <a:pt x="775357" y="743155"/>
                </a:lnTo>
                <a:lnTo>
                  <a:pt x="804147" y="707812"/>
                </a:lnTo>
                <a:lnTo>
                  <a:pt x="829253" y="669600"/>
                </a:lnTo>
                <a:lnTo>
                  <a:pt x="850403" y="628790"/>
                </a:lnTo>
                <a:lnTo>
                  <a:pt x="867326" y="585654"/>
                </a:lnTo>
                <a:lnTo>
                  <a:pt x="879750" y="540464"/>
                </a:lnTo>
                <a:lnTo>
                  <a:pt x="887404" y="493491"/>
                </a:lnTo>
                <a:lnTo>
                  <a:pt x="890016" y="445007"/>
                </a:lnTo>
                <a:lnTo>
                  <a:pt x="887404" y="396524"/>
                </a:lnTo>
                <a:lnTo>
                  <a:pt x="879750" y="349551"/>
                </a:lnTo>
                <a:lnTo>
                  <a:pt x="867326" y="304361"/>
                </a:lnTo>
                <a:lnTo>
                  <a:pt x="850403" y="261225"/>
                </a:lnTo>
                <a:lnTo>
                  <a:pt x="829253" y="220415"/>
                </a:lnTo>
                <a:lnTo>
                  <a:pt x="804147" y="182203"/>
                </a:lnTo>
                <a:lnTo>
                  <a:pt x="775357" y="146860"/>
                </a:lnTo>
                <a:lnTo>
                  <a:pt x="743155" y="114658"/>
                </a:lnTo>
                <a:lnTo>
                  <a:pt x="707812" y="85868"/>
                </a:lnTo>
                <a:lnTo>
                  <a:pt x="669600" y="60762"/>
                </a:lnTo>
                <a:lnTo>
                  <a:pt x="628790" y="39612"/>
                </a:lnTo>
                <a:lnTo>
                  <a:pt x="585654" y="22689"/>
                </a:lnTo>
                <a:lnTo>
                  <a:pt x="540464" y="10265"/>
                </a:lnTo>
                <a:lnTo>
                  <a:pt x="493491" y="2611"/>
                </a:lnTo>
                <a:lnTo>
                  <a:pt x="445008" y="0"/>
                </a:lnTo>
                <a:close/>
              </a:path>
            </a:pathLst>
          </a:custGeom>
          <a:solidFill>
            <a:srgbClr val="007BB9">
              <a:alpha val="25097"/>
            </a:srgbClr>
          </a:solidFill>
        </p:spPr>
        <p:txBody>
          <a:bodyPr wrap="square" lIns="0" tIns="0" rIns="0" bIns="0" rtlCol="0"/>
          <a:lstStyle/>
          <a:p>
            <a:pPr defTabSz="685800"/>
            <a:endParaRPr sz="1350" kern="0">
              <a:solidFill>
                <a:sysClr val="windowText" lastClr="000000"/>
              </a:solidFill>
            </a:endParaRPr>
          </a:p>
        </p:txBody>
      </p:sp>
      <p:sp>
        <p:nvSpPr>
          <p:cNvPr id="5" name="object 5"/>
          <p:cNvSpPr txBox="1"/>
          <p:nvPr/>
        </p:nvSpPr>
        <p:spPr>
          <a:xfrm>
            <a:off x="1002190" y="5189564"/>
            <a:ext cx="7143750" cy="939199"/>
          </a:xfrm>
          <a:prstGeom prst="rect">
            <a:avLst/>
          </a:prstGeom>
          <a:solidFill>
            <a:srgbClr val="003E71"/>
          </a:solidFill>
        </p:spPr>
        <p:txBody>
          <a:bodyPr vert="horz" wrap="square" lIns="0" tIns="38576" rIns="0" bIns="0" rtlCol="0">
            <a:spAutoFit/>
          </a:bodyPr>
          <a:lstStyle/>
          <a:p>
            <a:pPr marR="58103" algn="ctr" defTabSz="685800">
              <a:spcBef>
                <a:spcPts val="304"/>
              </a:spcBef>
            </a:pPr>
            <a:r>
              <a:rPr b="1" kern="0" dirty="0">
                <a:solidFill>
                  <a:srgbClr val="9EDFFF"/>
                </a:solidFill>
                <a:latin typeface="Source Sans 3"/>
                <a:cs typeface="Source Sans 3"/>
              </a:rPr>
              <a:t>Special</a:t>
            </a:r>
            <a:r>
              <a:rPr b="1" kern="0" spc="-15" dirty="0">
                <a:solidFill>
                  <a:srgbClr val="9EDFFF"/>
                </a:solidFill>
                <a:latin typeface="Source Sans 3"/>
                <a:cs typeface="Source Sans 3"/>
              </a:rPr>
              <a:t> </a:t>
            </a:r>
            <a:r>
              <a:rPr b="1" kern="0" dirty="0">
                <a:solidFill>
                  <a:srgbClr val="9EDFFF"/>
                </a:solidFill>
                <a:latin typeface="Source Sans 3"/>
                <a:cs typeface="Source Sans 3"/>
              </a:rPr>
              <a:t>Enrollment Period</a:t>
            </a:r>
            <a:r>
              <a:rPr b="1" kern="0" spc="-8" dirty="0">
                <a:solidFill>
                  <a:srgbClr val="9EDFFF"/>
                </a:solidFill>
                <a:latin typeface="Source Sans 3"/>
                <a:cs typeface="Source Sans 3"/>
              </a:rPr>
              <a:t> </a:t>
            </a:r>
            <a:r>
              <a:rPr b="1" kern="0" dirty="0">
                <a:solidFill>
                  <a:srgbClr val="9EDFFF"/>
                </a:solidFill>
                <a:latin typeface="Calibri"/>
                <a:cs typeface="Calibri"/>
              </a:rPr>
              <a:t>–</a:t>
            </a:r>
            <a:r>
              <a:rPr b="1" kern="0" spc="-60" dirty="0">
                <a:solidFill>
                  <a:srgbClr val="9EDFFF"/>
                </a:solidFill>
                <a:latin typeface="Calibri"/>
                <a:cs typeface="Calibri"/>
              </a:rPr>
              <a:t> </a:t>
            </a:r>
            <a:r>
              <a:rPr b="1" kern="0" dirty="0">
                <a:solidFill>
                  <a:srgbClr val="9EDFFF"/>
                </a:solidFill>
                <a:latin typeface="Source Sans 3"/>
                <a:cs typeface="Source Sans 3"/>
              </a:rPr>
              <a:t>October</a:t>
            </a:r>
            <a:r>
              <a:rPr b="1" kern="0" spc="-19" dirty="0">
                <a:solidFill>
                  <a:srgbClr val="9EDFFF"/>
                </a:solidFill>
                <a:latin typeface="Source Sans 3"/>
                <a:cs typeface="Source Sans 3"/>
              </a:rPr>
              <a:t> </a:t>
            </a:r>
            <a:r>
              <a:rPr b="1" kern="0" dirty="0">
                <a:solidFill>
                  <a:srgbClr val="9EDFFF"/>
                </a:solidFill>
                <a:latin typeface="Source Sans 3"/>
                <a:cs typeface="Source Sans 3"/>
              </a:rPr>
              <a:t>1,</a:t>
            </a:r>
            <a:r>
              <a:rPr b="1" kern="0" spc="-11" dirty="0">
                <a:solidFill>
                  <a:srgbClr val="9EDFFF"/>
                </a:solidFill>
                <a:latin typeface="Source Sans 3"/>
                <a:cs typeface="Source Sans 3"/>
              </a:rPr>
              <a:t> </a:t>
            </a:r>
            <a:r>
              <a:rPr b="1" kern="0" dirty="0">
                <a:solidFill>
                  <a:srgbClr val="9EDFFF"/>
                </a:solidFill>
                <a:latin typeface="Source Sans 3"/>
                <a:cs typeface="Source Sans 3"/>
              </a:rPr>
              <a:t>2022</a:t>
            </a:r>
            <a:r>
              <a:rPr b="1" kern="0" spc="-19" dirty="0">
                <a:solidFill>
                  <a:srgbClr val="9EDFFF"/>
                </a:solidFill>
                <a:latin typeface="Source Sans 3"/>
                <a:cs typeface="Source Sans 3"/>
              </a:rPr>
              <a:t> </a:t>
            </a:r>
            <a:r>
              <a:rPr b="1" kern="0" dirty="0">
                <a:solidFill>
                  <a:srgbClr val="9EDFFF"/>
                </a:solidFill>
                <a:latin typeface="Source Sans 3"/>
                <a:cs typeface="Source Sans 3"/>
              </a:rPr>
              <a:t>-</a:t>
            </a:r>
            <a:r>
              <a:rPr b="1" kern="0" spc="-8" dirty="0">
                <a:solidFill>
                  <a:srgbClr val="9EDFFF"/>
                </a:solidFill>
                <a:latin typeface="Source Sans 3"/>
                <a:cs typeface="Source Sans 3"/>
              </a:rPr>
              <a:t> </a:t>
            </a:r>
            <a:r>
              <a:rPr b="1" kern="0" dirty="0">
                <a:solidFill>
                  <a:srgbClr val="9EDFFF"/>
                </a:solidFill>
                <a:latin typeface="Source Sans 3"/>
                <a:cs typeface="Source Sans 3"/>
              </a:rPr>
              <a:t>October</a:t>
            </a:r>
            <a:r>
              <a:rPr b="1" kern="0" spc="-19" dirty="0">
                <a:solidFill>
                  <a:srgbClr val="9EDFFF"/>
                </a:solidFill>
                <a:latin typeface="Source Sans 3"/>
                <a:cs typeface="Source Sans 3"/>
              </a:rPr>
              <a:t> </a:t>
            </a:r>
            <a:r>
              <a:rPr b="1" kern="0" dirty="0">
                <a:solidFill>
                  <a:srgbClr val="9EDFFF"/>
                </a:solidFill>
                <a:latin typeface="Source Sans 3"/>
                <a:cs typeface="Source Sans 3"/>
              </a:rPr>
              <a:t>1,</a:t>
            </a:r>
            <a:r>
              <a:rPr b="1" kern="0" spc="-11" dirty="0">
                <a:solidFill>
                  <a:srgbClr val="9EDFFF"/>
                </a:solidFill>
                <a:latin typeface="Source Sans 3"/>
                <a:cs typeface="Source Sans 3"/>
              </a:rPr>
              <a:t> </a:t>
            </a:r>
            <a:r>
              <a:rPr b="1" kern="0" spc="-15" dirty="0">
                <a:solidFill>
                  <a:srgbClr val="9EDFFF"/>
                </a:solidFill>
                <a:latin typeface="Source Sans 3"/>
                <a:cs typeface="Source Sans 3"/>
              </a:rPr>
              <a:t>2023</a:t>
            </a:r>
            <a:endParaRPr kern="0" dirty="0">
              <a:solidFill>
                <a:sysClr val="windowText" lastClr="000000"/>
              </a:solidFill>
              <a:latin typeface="Source Sans 3"/>
              <a:cs typeface="Source Sans 3"/>
            </a:endParaRPr>
          </a:p>
          <a:p>
            <a:pPr marR="56674" algn="ctr" defTabSz="685800">
              <a:spcBef>
                <a:spcPts val="23"/>
              </a:spcBef>
            </a:pPr>
            <a:r>
              <a:rPr sz="1350" kern="0" dirty="0">
                <a:solidFill>
                  <a:srgbClr val="FFFFFF"/>
                </a:solidFill>
                <a:latin typeface="Source Sans 3"/>
                <a:cs typeface="Source Sans 3"/>
              </a:rPr>
              <a:t>for</a:t>
            </a:r>
            <a:r>
              <a:rPr sz="1350" kern="0" spc="-11" dirty="0">
                <a:solidFill>
                  <a:srgbClr val="FFFFFF"/>
                </a:solidFill>
                <a:latin typeface="Source Sans 3"/>
                <a:cs typeface="Source Sans 3"/>
              </a:rPr>
              <a:t> </a:t>
            </a:r>
            <a:r>
              <a:rPr sz="1350" kern="0" spc="-8" dirty="0">
                <a:solidFill>
                  <a:srgbClr val="FFFFFF"/>
                </a:solidFill>
                <a:latin typeface="Source Sans 3"/>
                <a:cs typeface="Source Sans 3"/>
              </a:rPr>
              <a:t>Post-</a:t>
            </a:r>
            <a:r>
              <a:rPr sz="1350" kern="0" dirty="0">
                <a:solidFill>
                  <a:srgbClr val="FFFFFF"/>
                </a:solidFill>
                <a:latin typeface="Source Sans 3"/>
                <a:cs typeface="Source Sans 3"/>
              </a:rPr>
              <a:t>9/11 combat</a:t>
            </a:r>
            <a:r>
              <a:rPr sz="1350" kern="0" spc="-8" dirty="0">
                <a:solidFill>
                  <a:srgbClr val="FFFFFF"/>
                </a:solidFill>
                <a:latin typeface="Source Sans 3"/>
                <a:cs typeface="Source Sans 3"/>
              </a:rPr>
              <a:t> </a:t>
            </a:r>
            <a:r>
              <a:rPr sz="1350" kern="0" dirty="0">
                <a:solidFill>
                  <a:srgbClr val="FFFFFF"/>
                </a:solidFill>
                <a:latin typeface="Source Sans 3"/>
                <a:cs typeface="Source Sans 3"/>
              </a:rPr>
              <a:t>Veterans who</a:t>
            </a:r>
            <a:r>
              <a:rPr sz="1350" kern="0" spc="-11" dirty="0">
                <a:solidFill>
                  <a:srgbClr val="FFFFFF"/>
                </a:solidFill>
                <a:latin typeface="Source Sans 3"/>
                <a:cs typeface="Source Sans 3"/>
              </a:rPr>
              <a:t> </a:t>
            </a:r>
            <a:r>
              <a:rPr sz="1350" kern="0" dirty="0">
                <a:solidFill>
                  <a:srgbClr val="FFFFFF"/>
                </a:solidFill>
                <a:latin typeface="Source Sans 3"/>
                <a:cs typeface="Source Sans 3"/>
              </a:rPr>
              <a:t>separated</a:t>
            </a:r>
            <a:r>
              <a:rPr sz="1350" kern="0" spc="-4" dirty="0">
                <a:solidFill>
                  <a:srgbClr val="FFFFFF"/>
                </a:solidFill>
                <a:latin typeface="Source Sans 3"/>
                <a:cs typeface="Source Sans 3"/>
              </a:rPr>
              <a:t> </a:t>
            </a:r>
            <a:r>
              <a:rPr sz="1350" kern="0" dirty="0">
                <a:solidFill>
                  <a:srgbClr val="FFFFFF"/>
                </a:solidFill>
                <a:latin typeface="Source Sans 3"/>
                <a:cs typeface="Source Sans 3"/>
              </a:rPr>
              <a:t>or discharged</a:t>
            </a:r>
            <a:r>
              <a:rPr sz="1350" kern="0" spc="-11" dirty="0">
                <a:solidFill>
                  <a:srgbClr val="FFFFFF"/>
                </a:solidFill>
                <a:latin typeface="Source Sans 3"/>
                <a:cs typeface="Source Sans 3"/>
              </a:rPr>
              <a:t> </a:t>
            </a:r>
            <a:r>
              <a:rPr sz="1350" b="1" kern="0" dirty="0">
                <a:solidFill>
                  <a:srgbClr val="FFFFFF"/>
                </a:solidFill>
                <a:latin typeface="Source Sans 3"/>
                <a:cs typeface="Source Sans 3"/>
              </a:rPr>
              <a:t>between</a:t>
            </a:r>
            <a:r>
              <a:rPr sz="1350" b="1" kern="0" spc="-30" dirty="0">
                <a:solidFill>
                  <a:srgbClr val="FFFFFF"/>
                </a:solidFill>
                <a:latin typeface="Source Sans 3"/>
                <a:cs typeface="Source Sans 3"/>
              </a:rPr>
              <a:t> </a:t>
            </a:r>
            <a:r>
              <a:rPr sz="1350" b="1" kern="0" dirty="0">
                <a:solidFill>
                  <a:srgbClr val="FFFFFF"/>
                </a:solidFill>
                <a:latin typeface="Source Sans 3"/>
                <a:cs typeface="Source Sans 3"/>
              </a:rPr>
              <a:t>September</a:t>
            </a:r>
            <a:r>
              <a:rPr sz="1350" b="1" kern="0" spc="-26" dirty="0">
                <a:solidFill>
                  <a:srgbClr val="FFFFFF"/>
                </a:solidFill>
                <a:latin typeface="Source Sans 3"/>
                <a:cs typeface="Source Sans 3"/>
              </a:rPr>
              <a:t> </a:t>
            </a:r>
            <a:r>
              <a:rPr sz="1350" b="1" kern="0" dirty="0">
                <a:solidFill>
                  <a:srgbClr val="FFFFFF"/>
                </a:solidFill>
                <a:latin typeface="Source Sans 3"/>
                <a:cs typeface="Source Sans 3"/>
              </a:rPr>
              <a:t>11,</a:t>
            </a:r>
            <a:r>
              <a:rPr sz="1350" b="1" kern="0" spc="-8" dirty="0">
                <a:solidFill>
                  <a:srgbClr val="FFFFFF"/>
                </a:solidFill>
                <a:latin typeface="Source Sans 3"/>
                <a:cs typeface="Source Sans 3"/>
              </a:rPr>
              <a:t> </a:t>
            </a:r>
            <a:r>
              <a:rPr sz="1350" b="1" kern="0" dirty="0">
                <a:solidFill>
                  <a:srgbClr val="FFFFFF"/>
                </a:solidFill>
                <a:latin typeface="Source Sans 3"/>
                <a:cs typeface="Source Sans 3"/>
              </a:rPr>
              <a:t>2001</a:t>
            </a:r>
            <a:r>
              <a:rPr sz="1350" b="1" kern="0" spc="-26" dirty="0">
                <a:solidFill>
                  <a:srgbClr val="FFFFFF"/>
                </a:solidFill>
                <a:latin typeface="Source Sans 3"/>
                <a:cs typeface="Source Sans 3"/>
              </a:rPr>
              <a:t> </a:t>
            </a:r>
            <a:r>
              <a:rPr sz="1350" b="1" kern="0" spc="-19" dirty="0">
                <a:solidFill>
                  <a:srgbClr val="FFFFFF"/>
                </a:solidFill>
                <a:latin typeface="Source Sans 3"/>
                <a:cs typeface="Source Sans 3"/>
              </a:rPr>
              <a:t>and</a:t>
            </a:r>
            <a:endParaRPr sz="1350" kern="0" dirty="0">
              <a:solidFill>
                <a:sysClr val="windowText" lastClr="000000"/>
              </a:solidFill>
              <a:latin typeface="Source Sans 3"/>
              <a:cs typeface="Source Sans 3"/>
            </a:endParaRPr>
          </a:p>
          <a:p>
            <a:pPr marR="92869" algn="ctr" defTabSz="685800"/>
            <a:r>
              <a:rPr sz="1350" b="1" kern="0" dirty="0">
                <a:solidFill>
                  <a:srgbClr val="FFFFFF"/>
                </a:solidFill>
                <a:latin typeface="Source Sans 3"/>
                <a:cs typeface="Source Sans 3"/>
              </a:rPr>
              <a:t>October</a:t>
            </a:r>
            <a:r>
              <a:rPr sz="1350" b="1" kern="0" spc="-23" dirty="0">
                <a:solidFill>
                  <a:srgbClr val="FFFFFF"/>
                </a:solidFill>
                <a:latin typeface="Source Sans 3"/>
                <a:cs typeface="Source Sans 3"/>
              </a:rPr>
              <a:t> </a:t>
            </a:r>
            <a:r>
              <a:rPr sz="1350" b="1" kern="0" dirty="0">
                <a:solidFill>
                  <a:srgbClr val="FFFFFF"/>
                </a:solidFill>
                <a:latin typeface="Source Sans 3"/>
                <a:cs typeface="Source Sans 3"/>
              </a:rPr>
              <a:t>1,</a:t>
            </a:r>
            <a:r>
              <a:rPr sz="1350" b="1" kern="0" spc="-8" dirty="0">
                <a:solidFill>
                  <a:srgbClr val="FFFFFF"/>
                </a:solidFill>
                <a:latin typeface="Source Sans 3"/>
                <a:cs typeface="Source Sans 3"/>
              </a:rPr>
              <a:t> </a:t>
            </a:r>
            <a:r>
              <a:rPr sz="1350" b="1" kern="0" dirty="0">
                <a:solidFill>
                  <a:srgbClr val="FFFFFF"/>
                </a:solidFill>
                <a:latin typeface="Source Sans 3"/>
                <a:cs typeface="Source Sans 3"/>
              </a:rPr>
              <a:t>2013</a:t>
            </a:r>
            <a:r>
              <a:rPr sz="1350" kern="0" dirty="0">
                <a:solidFill>
                  <a:srgbClr val="FFFFFF"/>
                </a:solidFill>
                <a:latin typeface="Source Sans 3"/>
                <a:cs typeface="Source Sans 3"/>
              </a:rPr>
              <a:t>.</a:t>
            </a:r>
            <a:r>
              <a:rPr sz="1350" kern="0" spc="-19" dirty="0">
                <a:solidFill>
                  <a:srgbClr val="FFFFFF"/>
                </a:solidFill>
                <a:latin typeface="Source Sans 3"/>
                <a:cs typeface="Source Sans 3"/>
              </a:rPr>
              <a:t> </a:t>
            </a:r>
            <a:r>
              <a:rPr sz="1350" kern="0" dirty="0">
                <a:solidFill>
                  <a:srgbClr val="FFFFFF"/>
                </a:solidFill>
                <a:latin typeface="Source Sans 3"/>
                <a:cs typeface="Source Sans 3"/>
              </a:rPr>
              <a:t>Enrollment is</a:t>
            </a:r>
            <a:r>
              <a:rPr sz="1350" kern="0" spc="-15" dirty="0">
                <a:solidFill>
                  <a:srgbClr val="FFFFFF"/>
                </a:solidFill>
                <a:latin typeface="Source Sans 3"/>
                <a:cs typeface="Source Sans 3"/>
              </a:rPr>
              <a:t> </a:t>
            </a:r>
            <a:r>
              <a:rPr sz="1350" kern="0" dirty="0">
                <a:solidFill>
                  <a:srgbClr val="FFFFFF"/>
                </a:solidFill>
                <a:latin typeface="Source Sans 3"/>
                <a:cs typeface="Source Sans 3"/>
              </a:rPr>
              <a:t>free,</a:t>
            </a:r>
            <a:r>
              <a:rPr sz="1350" kern="0" spc="-15" dirty="0">
                <a:solidFill>
                  <a:srgbClr val="FFFFFF"/>
                </a:solidFill>
                <a:latin typeface="Source Sans 3"/>
                <a:cs typeface="Source Sans 3"/>
              </a:rPr>
              <a:t> </a:t>
            </a:r>
            <a:r>
              <a:rPr sz="1350" kern="0" dirty="0">
                <a:solidFill>
                  <a:srgbClr val="FFFFFF"/>
                </a:solidFill>
                <a:latin typeface="Source Sans 3"/>
                <a:cs typeface="Source Sans 3"/>
              </a:rPr>
              <a:t>there</a:t>
            </a:r>
            <a:r>
              <a:rPr sz="1350" kern="0" spc="-15" dirty="0">
                <a:solidFill>
                  <a:srgbClr val="FFFFFF"/>
                </a:solidFill>
                <a:latin typeface="Source Sans 3"/>
                <a:cs typeface="Source Sans 3"/>
              </a:rPr>
              <a:t> </a:t>
            </a:r>
            <a:r>
              <a:rPr sz="1350" kern="0" dirty="0">
                <a:solidFill>
                  <a:srgbClr val="FFFFFF"/>
                </a:solidFill>
                <a:latin typeface="Source Sans 3"/>
                <a:cs typeface="Source Sans 3"/>
              </a:rPr>
              <a:t>are</a:t>
            </a:r>
            <a:r>
              <a:rPr sz="1350" kern="0" spc="4" dirty="0">
                <a:solidFill>
                  <a:srgbClr val="FFFFFF"/>
                </a:solidFill>
                <a:latin typeface="Source Sans 3"/>
                <a:cs typeface="Source Sans 3"/>
              </a:rPr>
              <a:t> </a:t>
            </a:r>
            <a:r>
              <a:rPr sz="1350" kern="0" dirty="0">
                <a:solidFill>
                  <a:srgbClr val="FFFFFF"/>
                </a:solidFill>
                <a:latin typeface="Source Sans 3"/>
                <a:cs typeface="Source Sans 3"/>
              </a:rPr>
              <a:t>no annual</a:t>
            </a:r>
            <a:r>
              <a:rPr sz="1350" kern="0" spc="11" dirty="0">
                <a:solidFill>
                  <a:srgbClr val="FFFFFF"/>
                </a:solidFill>
                <a:latin typeface="Source Sans 3"/>
                <a:cs typeface="Source Sans 3"/>
              </a:rPr>
              <a:t> </a:t>
            </a:r>
            <a:r>
              <a:rPr sz="1350" kern="0" dirty="0">
                <a:solidFill>
                  <a:srgbClr val="FFFFFF"/>
                </a:solidFill>
                <a:latin typeface="Source Sans 3"/>
                <a:cs typeface="Source Sans 3"/>
              </a:rPr>
              <a:t>costs, and</a:t>
            </a:r>
            <a:r>
              <a:rPr sz="1350" kern="0" spc="4" dirty="0">
                <a:solidFill>
                  <a:srgbClr val="FFFFFF"/>
                </a:solidFill>
                <a:latin typeface="Source Sans 3"/>
                <a:cs typeface="Source Sans 3"/>
              </a:rPr>
              <a:t> </a:t>
            </a:r>
            <a:r>
              <a:rPr sz="1350" kern="0" dirty="0">
                <a:solidFill>
                  <a:srgbClr val="FFFFFF"/>
                </a:solidFill>
                <a:latin typeface="Source Sans 3"/>
                <a:cs typeface="Source Sans 3"/>
              </a:rPr>
              <a:t>care</a:t>
            </a:r>
            <a:r>
              <a:rPr sz="1350" kern="0" spc="-8" dirty="0">
                <a:solidFill>
                  <a:srgbClr val="FFFFFF"/>
                </a:solidFill>
                <a:latin typeface="Source Sans 3"/>
                <a:cs typeface="Source Sans 3"/>
              </a:rPr>
              <a:t> </a:t>
            </a:r>
            <a:r>
              <a:rPr sz="1350" kern="0" dirty="0">
                <a:solidFill>
                  <a:srgbClr val="FFFFFF"/>
                </a:solidFill>
                <a:latin typeface="Source Sans 3"/>
                <a:cs typeface="Source Sans 3"/>
              </a:rPr>
              <a:t>may be free</a:t>
            </a:r>
            <a:r>
              <a:rPr sz="1350" kern="0" spc="-11" dirty="0">
                <a:solidFill>
                  <a:srgbClr val="FFFFFF"/>
                </a:solidFill>
                <a:latin typeface="Source Sans 3"/>
                <a:cs typeface="Source Sans 3"/>
              </a:rPr>
              <a:t> </a:t>
            </a:r>
            <a:r>
              <a:rPr sz="1350" kern="0" dirty="0">
                <a:solidFill>
                  <a:srgbClr val="FFFFFF"/>
                </a:solidFill>
                <a:latin typeface="Source Sans 3"/>
                <a:cs typeface="Source Sans 3"/>
              </a:rPr>
              <a:t>as</a:t>
            </a:r>
            <a:r>
              <a:rPr sz="1350" kern="0" spc="-8" dirty="0">
                <a:solidFill>
                  <a:srgbClr val="FFFFFF"/>
                </a:solidFill>
                <a:latin typeface="Source Sans 3"/>
                <a:cs typeface="Source Sans 3"/>
              </a:rPr>
              <a:t> well!</a:t>
            </a:r>
            <a:endParaRPr sz="1350" kern="0" dirty="0">
              <a:solidFill>
                <a:sysClr val="windowText" lastClr="000000"/>
              </a:solidFill>
              <a:latin typeface="Source Sans 3"/>
              <a:cs typeface="Source Sans 3"/>
            </a:endParaRPr>
          </a:p>
        </p:txBody>
      </p:sp>
      <p:sp>
        <p:nvSpPr>
          <p:cNvPr id="6" name="object 6"/>
          <p:cNvSpPr txBox="1"/>
          <p:nvPr/>
        </p:nvSpPr>
        <p:spPr>
          <a:xfrm>
            <a:off x="1211166" y="1886548"/>
            <a:ext cx="6733223" cy="3008837"/>
          </a:xfrm>
          <a:prstGeom prst="rect">
            <a:avLst/>
          </a:prstGeom>
        </p:spPr>
        <p:txBody>
          <a:bodyPr vert="horz" wrap="square" lIns="0" tIns="101918" rIns="0" bIns="0" rtlCol="0">
            <a:spAutoFit/>
          </a:bodyPr>
          <a:lstStyle/>
          <a:p>
            <a:pPr marL="9525" defTabSz="685800">
              <a:spcBef>
                <a:spcPts val="803"/>
              </a:spcBef>
            </a:pPr>
            <a:r>
              <a:rPr sz="1200" b="1" kern="0" dirty="0">
                <a:solidFill>
                  <a:sysClr val="windowText" lastClr="000000"/>
                </a:solidFill>
                <a:latin typeface="Source Sans 3 Semibold"/>
                <a:cs typeface="Source Sans 3 Semibold"/>
              </a:rPr>
              <a:t>Veterans</a:t>
            </a:r>
            <a:r>
              <a:rPr sz="1200" b="1" kern="0" spc="-11"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who</a:t>
            </a:r>
            <a:r>
              <a:rPr sz="1200" b="1" kern="0" spc="-26"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served</a:t>
            </a:r>
            <a:r>
              <a:rPr sz="1200" b="1" kern="0" spc="-11"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in</a:t>
            </a:r>
            <a:r>
              <a:rPr sz="1200" b="1" kern="0" spc="-26"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the</a:t>
            </a:r>
            <a:r>
              <a:rPr sz="1200" b="1" kern="0" spc="-26"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following</a:t>
            </a:r>
            <a:r>
              <a:rPr sz="1200" b="1" kern="0" spc="4"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locations</a:t>
            </a:r>
            <a:r>
              <a:rPr sz="1200" b="1" kern="0" spc="-15"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and</a:t>
            </a:r>
            <a:r>
              <a:rPr sz="1200" b="1" kern="0" spc="-26"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time</a:t>
            </a:r>
            <a:r>
              <a:rPr sz="1200" b="1" kern="0" spc="-23"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periods</a:t>
            </a:r>
            <a:r>
              <a:rPr sz="1200" b="1" kern="0" spc="-19"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can</a:t>
            </a:r>
            <a:r>
              <a:rPr sz="1200" b="1" kern="0" spc="-23"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enroll</a:t>
            </a:r>
            <a:r>
              <a:rPr sz="1200" b="1" kern="0" spc="-4"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in</a:t>
            </a:r>
            <a:r>
              <a:rPr sz="1200" b="1" kern="0" spc="-26"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VA</a:t>
            </a:r>
            <a:r>
              <a:rPr sz="1200" b="1" kern="0" spc="-26"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health</a:t>
            </a:r>
            <a:r>
              <a:rPr sz="1200" b="1" kern="0" spc="-19"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care</a:t>
            </a:r>
            <a:r>
              <a:rPr sz="1200" b="1" kern="0" spc="-4" dirty="0">
                <a:solidFill>
                  <a:sysClr val="windowText" lastClr="000000"/>
                </a:solidFill>
                <a:latin typeface="Source Sans 3 Semibold"/>
                <a:cs typeface="Source Sans 3 Semibold"/>
              </a:rPr>
              <a:t> </a:t>
            </a:r>
            <a:r>
              <a:rPr sz="1200" b="1" kern="0" spc="-15" dirty="0">
                <a:solidFill>
                  <a:srgbClr val="007AB9"/>
                </a:solidFill>
                <a:latin typeface="Source Sans 3 Semibold"/>
                <a:cs typeface="Source Sans 3 Semibold"/>
              </a:rPr>
              <a:t>NOW</a:t>
            </a:r>
            <a:r>
              <a:rPr sz="1200" b="1" kern="0" spc="-15" dirty="0">
                <a:solidFill>
                  <a:sysClr val="windowText" lastClr="000000"/>
                </a:solidFill>
                <a:latin typeface="Source Sans 3 Semibold"/>
                <a:cs typeface="Source Sans 3 Semibold"/>
              </a:rPr>
              <a:t>:</a:t>
            </a:r>
            <a:endParaRPr sz="1200" kern="0" dirty="0">
              <a:solidFill>
                <a:sysClr val="windowText" lastClr="000000"/>
              </a:solidFill>
              <a:latin typeface="Source Sans 3 Semibold"/>
              <a:cs typeface="Source Sans 3 Semibold"/>
            </a:endParaRPr>
          </a:p>
          <a:p>
            <a:pPr marL="523399" indent="-256699" defTabSz="685800">
              <a:spcBef>
                <a:spcPts val="731"/>
              </a:spcBef>
              <a:buFont typeface="Wingdings"/>
              <a:buChar char=""/>
              <a:tabLst>
                <a:tab pos="523399" algn="l"/>
                <a:tab pos="523875" algn="l"/>
              </a:tabLst>
            </a:pPr>
            <a:r>
              <a:rPr sz="1200" b="1" kern="0" dirty="0">
                <a:solidFill>
                  <a:srgbClr val="003E71"/>
                </a:solidFill>
                <a:latin typeface="Source Sans 3 Semibold"/>
                <a:cs typeface="Source Sans 3 Semibold"/>
              </a:rPr>
              <a:t>Republic</a:t>
            </a:r>
            <a:r>
              <a:rPr sz="1200" b="1" kern="0" spc="-15"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of</a:t>
            </a:r>
            <a:r>
              <a:rPr sz="1200" b="1" kern="0" spc="-19"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Vietnam </a:t>
            </a:r>
            <a:r>
              <a:rPr sz="1200" kern="0" dirty="0">
                <a:solidFill>
                  <a:sysClr val="windowText" lastClr="000000"/>
                </a:solidFill>
                <a:latin typeface="Source Sans 3"/>
                <a:cs typeface="Source Sans 3"/>
              </a:rPr>
              <a:t>(between</a:t>
            </a:r>
            <a:r>
              <a:rPr sz="1200" kern="0" spc="-26"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January</a:t>
            </a:r>
            <a:r>
              <a:rPr sz="1200" kern="0" spc="-4"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9,</a:t>
            </a:r>
            <a:r>
              <a:rPr sz="1200" kern="0" spc="-19"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1962</a:t>
            </a:r>
            <a:r>
              <a:rPr sz="1200" kern="0" spc="-15"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and</a:t>
            </a:r>
            <a:r>
              <a:rPr sz="1200" kern="0" spc="-15"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May</a:t>
            </a:r>
            <a:r>
              <a:rPr sz="1200" kern="0" spc="-19"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7,</a:t>
            </a:r>
            <a:r>
              <a:rPr sz="1200" kern="0" spc="-19" dirty="0">
                <a:solidFill>
                  <a:sysClr val="windowText" lastClr="000000"/>
                </a:solidFill>
                <a:latin typeface="Source Sans 3"/>
                <a:cs typeface="Source Sans 3"/>
              </a:rPr>
              <a:t> </a:t>
            </a:r>
            <a:r>
              <a:rPr sz="1200" kern="0" spc="-8" dirty="0">
                <a:solidFill>
                  <a:sysClr val="windowText" lastClr="000000"/>
                </a:solidFill>
                <a:latin typeface="Source Sans 3"/>
                <a:cs typeface="Source Sans 3"/>
              </a:rPr>
              <a:t>1975)</a:t>
            </a:r>
            <a:endParaRPr sz="1200" kern="0" dirty="0">
              <a:solidFill>
                <a:sysClr val="windowText" lastClr="000000"/>
              </a:solidFill>
              <a:latin typeface="Source Sans 3"/>
              <a:cs typeface="Source Sans 3"/>
            </a:endParaRPr>
          </a:p>
          <a:p>
            <a:pPr marL="523399" indent="-256699" defTabSz="685800">
              <a:spcBef>
                <a:spcPts val="150"/>
              </a:spcBef>
              <a:buFont typeface="Wingdings"/>
              <a:buChar char=""/>
              <a:tabLst>
                <a:tab pos="523399" algn="l"/>
                <a:tab pos="523875" algn="l"/>
              </a:tabLst>
            </a:pPr>
            <a:r>
              <a:rPr sz="1200" b="1" kern="0" dirty="0">
                <a:solidFill>
                  <a:srgbClr val="003E71"/>
                </a:solidFill>
                <a:latin typeface="Source Sans 3 Semibold"/>
                <a:cs typeface="Source Sans 3 Semibold"/>
              </a:rPr>
              <a:t>Thailand</a:t>
            </a:r>
            <a:r>
              <a:rPr sz="1200" b="1" kern="0" spc="-19"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at</a:t>
            </a:r>
            <a:r>
              <a:rPr sz="1200" b="1" kern="0" spc="-19"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any</a:t>
            </a:r>
            <a:r>
              <a:rPr sz="1200" b="1" kern="0" spc="-15"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US</a:t>
            </a:r>
            <a:r>
              <a:rPr sz="1200" b="1" kern="0" spc="-19"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or</a:t>
            </a:r>
            <a:r>
              <a:rPr sz="1200" b="1" kern="0" spc="-19"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Royal</a:t>
            </a:r>
            <a:r>
              <a:rPr sz="1200" b="1" kern="0" spc="-23"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Thai</a:t>
            </a:r>
            <a:r>
              <a:rPr sz="1200" b="1" kern="0" spc="-23"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base</a:t>
            </a:r>
            <a:r>
              <a:rPr sz="1200" b="1" kern="0" spc="-4" dirty="0">
                <a:solidFill>
                  <a:srgbClr val="003E71"/>
                </a:solidFill>
                <a:latin typeface="Source Sans 3 Semibold"/>
                <a:cs typeface="Source Sans 3 Semibold"/>
              </a:rPr>
              <a:t> </a:t>
            </a:r>
            <a:r>
              <a:rPr sz="1200" kern="0" dirty="0">
                <a:solidFill>
                  <a:sysClr val="windowText" lastClr="000000"/>
                </a:solidFill>
                <a:latin typeface="Source Sans 3"/>
                <a:cs typeface="Source Sans 3"/>
              </a:rPr>
              <a:t>(between</a:t>
            </a:r>
            <a:r>
              <a:rPr sz="1200" kern="0" spc="-23"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January</a:t>
            </a:r>
            <a:r>
              <a:rPr sz="1200" kern="0" spc="-11"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9,</a:t>
            </a:r>
            <a:r>
              <a:rPr sz="1200" kern="0" spc="-15"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1962</a:t>
            </a:r>
            <a:r>
              <a:rPr sz="1200" kern="0" spc="-4"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and</a:t>
            </a:r>
            <a:r>
              <a:rPr sz="1200" kern="0" spc="-15"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June</a:t>
            </a:r>
            <a:r>
              <a:rPr sz="1200" kern="0" spc="-23"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30,</a:t>
            </a:r>
            <a:r>
              <a:rPr sz="1200" kern="0" spc="-8" dirty="0">
                <a:solidFill>
                  <a:sysClr val="windowText" lastClr="000000"/>
                </a:solidFill>
                <a:latin typeface="Source Sans 3"/>
                <a:cs typeface="Source Sans 3"/>
              </a:rPr>
              <a:t> </a:t>
            </a:r>
            <a:r>
              <a:rPr sz="1200" kern="0" spc="-15" dirty="0">
                <a:solidFill>
                  <a:sysClr val="windowText" lastClr="000000"/>
                </a:solidFill>
                <a:latin typeface="Source Sans 3"/>
                <a:cs typeface="Source Sans 3"/>
              </a:rPr>
              <a:t>1976)</a:t>
            </a:r>
            <a:endParaRPr sz="1200" kern="0" dirty="0">
              <a:solidFill>
                <a:sysClr val="windowText" lastClr="000000"/>
              </a:solidFill>
              <a:latin typeface="Source Sans 3"/>
              <a:cs typeface="Source Sans 3"/>
            </a:endParaRPr>
          </a:p>
          <a:p>
            <a:pPr marL="523399" indent="-256699" defTabSz="685800">
              <a:spcBef>
                <a:spcPts val="157"/>
              </a:spcBef>
              <a:buFont typeface="Wingdings"/>
              <a:buChar char=""/>
              <a:tabLst>
                <a:tab pos="523399" algn="l"/>
                <a:tab pos="523875" algn="l"/>
              </a:tabLst>
            </a:pPr>
            <a:r>
              <a:rPr sz="1200" b="1" kern="0" dirty="0">
                <a:solidFill>
                  <a:srgbClr val="003E71"/>
                </a:solidFill>
                <a:latin typeface="Source Sans 3 Semibold"/>
                <a:cs typeface="Source Sans 3 Semibold"/>
              </a:rPr>
              <a:t>Laos</a:t>
            </a:r>
            <a:r>
              <a:rPr sz="1200" b="1" kern="0" spc="-30" dirty="0">
                <a:solidFill>
                  <a:srgbClr val="003E71"/>
                </a:solidFill>
                <a:latin typeface="Source Sans 3 Semibold"/>
                <a:cs typeface="Source Sans 3 Semibold"/>
              </a:rPr>
              <a:t> </a:t>
            </a:r>
            <a:r>
              <a:rPr sz="1200" kern="0" dirty="0">
                <a:solidFill>
                  <a:sysClr val="windowText" lastClr="000000"/>
                </a:solidFill>
                <a:latin typeface="Source Sans 3"/>
                <a:cs typeface="Source Sans 3"/>
              </a:rPr>
              <a:t>(between</a:t>
            </a:r>
            <a:r>
              <a:rPr sz="1200" kern="0" spc="-30"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December</a:t>
            </a:r>
            <a:r>
              <a:rPr sz="1200" kern="0" spc="-38"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1,</a:t>
            </a:r>
            <a:r>
              <a:rPr sz="1200" kern="0" spc="-23"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1965 and</a:t>
            </a:r>
            <a:r>
              <a:rPr sz="1200" kern="0" spc="-26"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September</a:t>
            </a:r>
            <a:r>
              <a:rPr sz="1200" kern="0" spc="-34"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30,</a:t>
            </a:r>
            <a:r>
              <a:rPr sz="1200" kern="0" spc="-15" dirty="0">
                <a:solidFill>
                  <a:sysClr val="windowText" lastClr="000000"/>
                </a:solidFill>
                <a:latin typeface="Source Sans 3"/>
                <a:cs typeface="Source Sans 3"/>
              </a:rPr>
              <a:t> </a:t>
            </a:r>
            <a:r>
              <a:rPr sz="1200" kern="0" spc="-8" dirty="0">
                <a:solidFill>
                  <a:sysClr val="windowText" lastClr="000000"/>
                </a:solidFill>
                <a:latin typeface="Source Sans 3"/>
                <a:cs typeface="Source Sans 3"/>
              </a:rPr>
              <a:t>1969)</a:t>
            </a:r>
            <a:endParaRPr sz="1200" kern="0" dirty="0">
              <a:solidFill>
                <a:sysClr val="windowText" lastClr="000000"/>
              </a:solidFill>
              <a:latin typeface="Source Sans 3"/>
              <a:cs typeface="Source Sans 3"/>
            </a:endParaRPr>
          </a:p>
          <a:p>
            <a:pPr marL="523399" indent="-256699" defTabSz="685800">
              <a:spcBef>
                <a:spcPts val="143"/>
              </a:spcBef>
              <a:buFont typeface="Wingdings"/>
              <a:buChar char=""/>
              <a:tabLst>
                <a:tab pos="523399" algn="l"/>
                <a:tab pos="523875" algn="l"/>
              </a:tabLst>
            </a:pPr>
            <a:r>
              <a:rPr sz="1200" b="1" kern="0" dirty="0">
                <a:solidFill>
                  <a:srgbClr val="003E71"/>
                </a:solidFill>
                <a:latin typeface="Source Sans 3 Semibold"/>
                <a:cs typeface="Source Sans 3 Semibold"/>
              </a:rPr>
              <a:t>Certain</a:t>
            </a:r>
            <a:r>
              <a:rPr sz="1200" b="1" kern="0" spc="-19"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Provinces</a:t>
            </a:r>
            <a:r>
              <a:rPr sz="1200" b="1" kern="0" spc="-8"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in</a:t>
            </a:r>
            <a:r>
              <a:rPr sz="1200" b="1" kern="0" spc="-23"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Cambodia</a:t>
            </a:r>
            <a:r>
              <a:rPr sz="1200" b="1" kern="0" spc="-8" dirty="0">
                <a:solidFill>
                  <a:srgbClr val="003E71"/>
                </a:solidFill>
                <a:latin typeface="Source Sans 3 Semibold"/>
                <a:cs typeface="Source Sans 3 Semibold"/>
              </a:rPr>
              <a:t> </a:t>
            </a:r>
            <a:r>
              <a:rPr sz="1200" kern="0" dirty="0">
                <a:solidFill>
                  <a:sysClr val="windowText" lastClr="000000"/>
                </a:solidFill>
                <a:latin typeface="Source Sans 3"/>
                <a:cs typeface="Source Sans 3"/>
              </a:rPr>
              <a:t>(between</a:t>
            </a:r>
            <a:r>
              <a:rPr sz="1200" kern="0" spc="-30"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April</a:t>
            </a:r>
            <a:r>
              <a:rPr sz="1200" kern="0" spc="-30"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16,</a:t>
            </a:r>
            <a:r>
              <a:rPr sz="1200" kern="0" spc="-15"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1969,</a:t>
            </a:r>
            <a:r>
              <a:rPr sz="1200" kern="0" spc="-4"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and</a:t>
            </a:r>
            <a:r>
              <a:rPr sz="1200" kern="0" spc="-19"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April</a:t>
            </a:r>
            <a:r>
              <a:rPr sz="1200" kern="0" spc="-30"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30,</a:t>
            </a:r>
            <a:r>
              <a:rPr sz="1200" kern="0" spc="-15" dirty="0">
                <a:solidFill>
                  <a:sysClr val="windowText" lastClr="000000"/>
                </a:solidFill>
                <a:latin typeface="Source Sans 3"/>
                <a:cs typeface="Source Sans 3"/>
              </a:rPr>
              <a:t> </a:t>
            </a:r>
            <a:r>
              <a:rPr sz="1200" kern="0" spc="-8" dirty="0">
                <a:solidFill>
                  <a:sysClr val="windowText" lastClr="000000"/>
                </a:solidFill>
                <a:latin typeface="Source Sans 3"/>
                <a:cs typeface="Source Sans 3"/>
              </a:rPr>
              <a:t>1969)</a:t>
            </a:r>
            <a:endParaRPr sz="1200" kern="0" dirty="0">
              <a:solidFill>
                <a:sysClr val="windowText" lastClr="000000"/>
              </a:solidFill>
              <a:latin typeface="Source Sans 3"/>
              <a:cs typeface="Source Sans 3"/>
            </a:endParaRPr>
          </a:p>
          <a:p>
            <a:pPr marL="523399" indent="-256699" defTabSz="685800">
              <a:spcBef>
                <a:spcPts val="153"/>
              </a:spcBef>
              <a:buFont typeface="Wingdings"/>
              <a:buChar char=""/>
              <a:tabLst>
                <a:tab pos="523399" algn="l"/>
                <a:tab pos="523875" algn="l"/>
              </a:tabLst>
            </a:pPr>
            <a:r>
              <a:rPr sz="1200" b="1" kern="0" dirty="0">
                <a:solidFill>
                  <a:srgbClr val="003E71"/>
                </a:solidFill>
                <a:latin typeface="Source Sans 3 Semibold"/>
                <a:cs typeface="Source Sans 3 Semibold"/>
              </a:rPr>
              <a:t>Guam</a:t>
            </a:r>
            <a:r>
              <a:rPr sz="1200" b="1" kern="0" spc="-34"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or</a:t>
            </a:r>
            <a:r>
              <a:rPr sz="1200" b="1" kern="0" spc="-26"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American</a:t>
            </a:r>
            <a:r>
              <a:rPr sz="1200" b="1" kern="0" spc="-8"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Samoa</a:t>
            </a:r>
            <a:r>
              <a:rPr sz="1200" b="1" kern="0" spc="-23"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or</a:t>
            </a:r>
            <a:r>
              <a:rPr sz="1200" b="1" kern="0" spc="-26"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their</a:t>
            </a:r>
            <a:r>
              <a:rPr sz="1200" b="1" kern="0" spc="-11"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territorial</a:t>
            </a:r>
            <a:r>
              <a:rPr sz="1200" b="1" kern="0" spc="-23"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waters</a:t>
            </a:r>
            <a:r>
              <a:rPr sz="1200" b="1" kern="0" spc="8" dirty="0">
                <a:solidFill>
                  <a:srgbClr val="003E71"/>
                </a:solidFill>
                <a:latin typeface="Source Sans 3 Semibold"/>
                <a:cs typeface="Source Sans 3 Semibold"/>
              </a:rPr>
              <a:t> </a:t>
            </a:r>
            <a:r>
              <a:rPr sz="1200" kern="0" dirty="0">
                <a:solidFill>
                  <a:sysClr val="windowText" lastClr="000000"/>
                </a:solidFill>
                <a:latin typeface="Source Sans 3"/>
                <a:cs typeface="Source Sans 3"/>
              </a:rPr>
              <a:t>(between</a:t>
            </a:r>
            <a:r>
              <a:rPr sz="1200" kern="0" spc="-26"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January</a:t>
            </a:r>
            <a:r>
              <a:rPr sz="1200" kern="0" spc="-15"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9,</a:t>
            </a:r>
            <a:r>
              <a:rPr sz="1200" kern="0" spc="-23"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1962</a:t>
            </a:r>
            <a:r>
              <a:rPr sz="1200" kern="0" spc="-8"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and</a:t>
            </a:r>
            <a:r>
              <a:rPr sz="1200" kern="0" spc="-19"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July</a:t>
            </a:r>
            <a:r>
              <a:rPr sz="1200" kern="0" spc="-23"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31,</a:t>
            </a:r>
            <a:r>
              <a:rPr sz="1200" kern="0" spc="-15" dirty="0">
                <a:solidFill>
                  <a:sysClr val="windowText" lastClr="000000"/>
                </a:solidFill>
                <a:latin typeface="Source Sans 3"/>
                <a:cs typeface="Source Sans 3"/>
              </a:rPr>
              <a:t> 1980)</a:t>
            </a:r>
            <a:endParaRPr sz="1200" kern="0" dirty="0">
              <a:solidFill>
                <a:sysClr val="windowText" lastClr="000000"/>
              </a:solidFill>
              <a:latin typeface="Source Sans 3"/>
              <a:cs typeface="Source Sans 3"/>
            </a:endParaRPr>
          </a:p>
          <a:p>
            <a:pPr marL="523399" indent="-256699" defTabSz="685800">
              <a:spcBef>
                <a:spcPts val="153"/>
              </a:spcBef>
              <a:buFont typeface="Wingdings"/>
              <a:buChar char=""/>
              <a:tabLst>
                <a:tab pos="523399" algn="l"/>
                <a:tab pos="523875" algn="l"/>
              </a:tabLst>
            </a:pPr>
            <a:r>
              <a:rPr sz="1200" b="1" kern="0" dirty="0">
                <a:solidFill>
                  <a:srgbClr val="003E71"/>
                </a:solidFill>
                <a:latin typeface="Source Sans 3 Semibold"/>
                <a:cs typeface="Source Sans 3 Semibold"/>
              </a:rPr>
              <a:t>Johnston</a:t>
            </a:r>
            <a:r>
              <a:rPr sz="1200" b="1" kern="0" spc="-15"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Atoll,</a:t>
            </a:r>
            <a:r>
              <a:rPr sz="1200" b="1" kern="0" spc="-19"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or</a:t>
            </a:r>
            <a:r>
              <a:rPr sz="1200" b="1" kern="0" spc="-23"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a</a:t>
            </a:r>
            <a:r>
              <a:rPr sz="1200" b="1" kern="0" spc="-19"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ship</a:t>
            </a:r>
            <a:r>
              <a:rPr sz="1200" b="1" kern="0" spc="-11"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that</a:t>
            </a:r>
            <a:r>
              <a:rPr sz="1200" b="1" kern="0" spc="-30"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called</a:t>
            </a:r>
            <a:r>
              <a:rPr sz="1200" b="1" kern="0" spc="-11"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there</a:t>
            </a:r>
            <a:r>
              <a:rPr sz="1200" b="1" kern="0" spc="-11" dirty="0">
                <a:solidFill>
                  <a:srgbClr val="003E71"/>
                </a:solidFill>
                <a:latin typeface="Source Sans 3 Semibold"/>
                <a:cs typeface="Source Sans 3 Semibold"/>
              </a:rPr>
              <a:t> </a:t>
            </a:r>
            <a:r>
              <a:rPr sz="1200" kern="0" dirty="0">
                <a:solidFill>
                  <a:sysClr val="windowText" lastClr="000000"/>
                </a:solidFill>
                <a:latin typeface="Source Sans 3"/>
                <a:cs typeface="Source Sans 3"/>
              </a:rPr>
              <a:t>(between</a:t>
            </a:r>
            <a:r>
              <a:rPr sz="1200" kern="0" spc="-11"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January</a:t>
            </a:r>
            <a:r>
              <a:rPr sz="1200" kern="0" spc="-11"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1,</a:t>
            </a:r>
            <a:r>
              <a:rPr sz="1200" kern="0" spc="-15"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1972</a:t>
            </a:r>
            <a:r>
              <a:rPr sz="1200" kern="0" spc="-4"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and</a:t>
            </a:r>
            <a:r>
              <a:rPr sz="1200" kern="0" spc="-19" dirty="0">
                <a:solidFill>
                  <a:sysClr val="windowText" lastClr="000000"/>
                </a:solidFill>
                <a:latin typeface="Source Sans 3"/>
                <a:cs typeface="Source Sans 3"/>
              </a:rPr>
              <a:t> </a:t>
            </a:r>
            <a:r>
              <a:rPr sz="1200" kern="0" spc="-8" dirty="0">
                <a:solidFill>
                  <a:sysClr val="windowText" lastClr="000000"/>
                </a:solidFill>
                <a:latin typeface="Source Sans 3"/>
                <a:cs typeface="Source Sans 3"/>
              </a:rPr>
              <a:t>September</a:t>
            </a:r>
            <a:r>
              <a:rPr sz="1200" kern="0" spc="-30" dirty="0">
                <a:solidFill>
                  <a:sysClr val="windowText" lastClr="000000"/>
                </a:solidFill>
                <a:latin typeface="Source Sans 3"/>
                <a:cs typeface="Source Sans 3"/>
              </a:rPr>
              <a:t> </a:t>
            </a:r>
            <a:r>
              <a:rPr sz="1200" kern="0" dirty="0">
                <a:solidFill>
                  <a:sysClr val="windowText" lastClr="000000"/>
                </a:solidFill>
                <a:latin typeface="Source Sans 3"/>
                <a:cs typeface="Source Sans 3"/>
              </a:rPr>
              <a:t>30,</a:t>
            </a:r>
            <a:r>
              <a:rPr sz="1200" kern="0" spc="-11" dirty="0">
                <a:solidFill>
                  <a:sysClr val="windowText" lastClr="000000"/>
                </a:solidFill>
                <a:latin typeface="Source Sans 3"/>
                <a:cs typeface="Source Sans 3"/>
              </a:rPr>
              <a:t> </a:t>
            </a:r>
            <a:r>
              <a:rPr sz="1200" kern="0" spc="-15" dirty="0">
                <a:solidFill>
                  <a:sysClr val="windowText" lastClr="000000"/>
                </a:solidFill>
                <a:latin typeface="Source Sans 3"/>
                <a:cs typeface="Source Sans 3"/>
              </a:rPr>
              <a:t>1977)</a:t>
            </a:r>
            <a:endParaRPr sz="1200" kern="0" dirty="0">
              <a:solidFill>
                <a:sysClr val="windowText" lastClr="000000"/>
              </a:solidFill>
              <a:latin typeface="Source Sans 3"/>
              <a:cs typeface="Source Sans 3"/>
            </a:endParaRPr>
          </a:p>
          <a:p>
            <a:pPr marL="52388" defTabSz="685800">
              <a:spcBef>
                <a:spcPts val="4"/>
              </a:spcBef>
            </a:pPr>
            <a:r>
              <a:rPr sz="1200" b="1" kern="0" spc="-15" dirty="0">
                <a:solidFill>
                  <a:sysClr val="windowText" lastClr="000000"/>
                </a:solidFill>
                <a:latin typeface="Source Sans 3 Semibold"/>
                <a:cs typeface="Source Sans 3 Semibold"/>
              </a:rPr>
              <a:t>Vietnam-</a:t>
            </a:r>
            <a:r>
              <a:rPr sz="1200" b="1" kern="0" dirty="0">
                <a:solidFill>
                  <a:sysClr val="windowText" lastClr="000000"/>
                </a:solidFill>
                <a:latin typeface="Source Sans 3 Semibold"/>
                <a:cs typeface="Source Sans 3 Semibold"/>
              </a:rPr>
              <a:t>era</a:t>
            </a:r>
            <a:r>
              <a:rPr sz="1200" b="1" kern="0" spc="4"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Veterans</a:t>
            </a:r>
            <a:r>
              <a:rPr sz="1200" b="1" kern="0" spc="8"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are</a:t>
            </a:r>
            <a:r>
              <a:rPr sz="1200" b="1" kern="0" spc="-30"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now</a:t>
            </a:r>
            <a:r>
              <a:rPr sz="1200" b="1" kern="0" spc="-11"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able</a:t>
            </a:r>
            <a:r>
              <a:rPr sz="1200" b="1" kern="0" spc="-23"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to</a:t>
            </a:r>
            <a:r>
              <a:rPr sz="1200" b="1" kern="0" spc="-26"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apply</a:t>
            </a:r>
            <a:r>
              <a:rPr sz="1200" b="1" kern="0" spc="-26"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for</a:t>
            </a:r>
            <a:r>
              <a:rPr sz="1200" b="1" kern="0" spc="-11"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two</a:t>
            </a:r>
            <a:r>
              <a:rPr sz="1200" b="1" kern="0" spc="-19"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new</a:t>
            </a:r>
            <a:r>
              <a:rPr sz="1200" b="1" kern="0" spc="-4"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Agent</a:t>
            </a:r>
            <a:r>
              <a:rPr sz="1200" b="1" kern="0" spc="-8"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Orange</a:t>
            </a:r>
            <a:r>
              <a:rPr sz="1200" b="1" kern="0" spc="-15" dirty="0">
                <a:solidFill>
                  <a:sysClr val="windowText" lastClr="000000"/>
                </a:solidFill>
                <a:latin typeface="Source Sans 3 Semibold"/>
                <a:cs typeface="Source Sans 3 Semibold"/>
              </a:rPr>
              <a:t> </a:t>
            </a:r>
            <a:r>
              <a:rPr sz="1200" b="1" kern="0" dirty="0">
                <a:solidFill>
                  <a:sysClr val="windowText" lastClr="000000"/>
                </a:solidFill>
                <a:latin typeface="Source Sans 3 Semibold"/>
                <a:cs typeface="Source Sans 3 Semibold"/>
              </a:rPr>
              <a:t>presumptive</a:t>
            </a:r>
            <a:r>
              <a:rPr sz="1200" b="1" kern="0" spc="-11" dirty="0">
                <a:solidFill>
                  <a:sysClr val="windowText" lastClr="000000"/>
                </a:solidFill>
                <a:latin typeface="Source Sans 3 Semibold"/>
                <a:cs typeface="Source Sans 3 Semibold"/>
              </a:rPr>
              <a:t> </a:t>
            </a:r>
            <a:r>
              <a:rPr sz="1200" b="1" kern="0" spc="-8" dirty="0">
                <a:solidFill>
                  <a:sysClr val="windowText" lastClr="000000"/>
                </a:solidFill>
                <a:latin typeface="Source Sans 3 Semibold"/>
                <a:cs typeface="Source Sans 3 Semibold"/>
              </a:rPr>
              <a:t>conditions:</a:t>
            </a:r>
            <a:endParaRPr sz="1200" kern="0" dirty="0">
              <a:solidFill>
                <a:sysClr val="windowText" lastClr="000000"/>
              </a:solidFill>
              <a:latin typeface="Source Sans 3 Semibold"/>
              <a:cs typeface="Source Sans 3 Semibold"/>
            </a:endParaRPr>
          </a:p>
          <a:p>
            <a:pPr marL="566738" lvl="1" indent="-257651" defTabSz="685800">
              <a:spcBef>
                <a:spcPts val="727"/>
              </a:spcBef>
              <a:buFont typeface="Wingdings"/>
              <a:buChar char=""/>
              <a:tabLst>
                <a:tab pos="566738" algn="l"/>
                <a:tab pos="567214" algn="l"/>
              </a:tabLst>
            </a:pPr>
            <a:r>
              <a:rPr sz="1200" b="1" kern="0" dirty="0">
                <a:solidFill>
                  <a:srgbClr val="003E71"/>
                </a:solidFill>
                <a:latin typeface="Source Sans 3 Semibold"/>
                <a:cs typeface="Source Sans 3 Semibold"/>
              </a:rPr>
              <a:t>Monoclonal</a:t>
            </a:r>
            <a:r>
              <a:rPr sz="1200" b="1" kern="0" spc="-41"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gammopathy</a:t>
            </a:r>
            <a:r>
              <a:rPr sz="1200" b="1" kern="0" spc="-49"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of</a:t>
            </a:r>
            <a:r>
              <a:rPr sz="1200" b="1" kern="0" spc="-60"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undetermined</a:t>
            </a:r>
            <a:r>
              <a:rPr sz="1200" b="1" kern="0" spc="-26"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significance</a:t>
            </a:r>
            <a:r>
              <a:rPr sz="1200" b="1" kern="0" spc="-26" dirty="0">
                <a:solidFill>
                  <a:srgbClr val="003E71"/>
                </a:solidFill>
                <a:latin typeface="Source Sans 3 Semibold"/>
                <a:cs typeface="Source Sans 3 Semibold"/>
              </a:rPr>
              <a:t> </a:t>
            </a:r>
            <a:r>
              <a:rPr sz="1200" b="1" kern="0" spc="-8" dirty="0">
                <a:solidFill>
                  <a:srgbClr val="003E71"/>
                </a:solidFill>
                <a:latin typeface="Source Sans 3 Semibold"/>
                <a:cs typeface="Source Sans 3 Semibold"/>
              </a:rPr>
              <a:t>(MGUS)</a:t>
            </a:r>
            <a:endParaRPr sz="1200" kern="0" dirty="0">
              <a:solidFill>
                <a:sysClr val="windowText" lastClr="000000"/>
              </a:solidFill>
              <a:latin typeface="Source Sans 3 Semibold"/>
              <a:cs typeface="Source Sans 3 Semibold"/>
            </a:endParaRPr>
          </a:p>
          <a:p>
            <a:pPr marL="566738" lvl="1" indent="-257651" defTabSz="685800">
              <a:spcBef>
                <a:spcPts val="161"/>
              </a:spcBef>
              <a:buFont typeface="Wingdings"/>
              <a:buChar char=""/>
              <a:tabLst>
                <a:tab pos="566738" algn="l"/>
                <a:tab pos="567214" algn="l"/>
              </a:tabLst>
            </a:pPr>
            <a:r>
              <a:rPr sz="1200" b="1" kern="0" dirty="0">
                <a:solidFill>
                  <a:srgbClr val="003E71"/>
                </a:solidFill>
                <a:latin typeface="Source Sans 3 Semibold"/>
                <a:cs typeface="Source Sans 3 Semibold"/>
              </a:rPr>
              <a:t>Hypertension</a:t>
            </a:r>
            <a:r>
              <a:rPr sz="1200" b="1" kern="0" spc="-19"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(high</a:t>
            </a:r>
            <a:r>
              <a:rPr sz="1200" b="1" kern="0" spc="-41" dirty="0">
                <a:solidFill>
                  <a:srgbClr val="003E71"/>
                </a:solidFill>
                <a:latin typeface="Source Sans 3 Semibold"/>
                <a:cs typeface="Source Sans 3 Semibold"/>
              </a:rPr>
              <a:t> </a:t>
            </a:r>
            <a:r>
              <a:rPr sz="1200" b="1" kern="0" dirty="0">
                <a:solidFill>
                  <a:srgbClr val="003E71"/>
                </a:solidFill>
                <a:latin typeface="Source Sans 3 Semibold"/>
                <a:cs typeface="Source Sans 3 Semibold"/>
              </a:rPr>
              <a:t>blood</a:t>
            </a:r>
            <a:r>
              <a:rPr sz="1200" b="1" kern="0" spc="-34" dirty="0">
                <a:solidFill>
                  <a:srgbClr val="003E71"/>
                </a:solidFill>
                <a:latin typeface="Source Sans 3 Semibold"/>
                <a:cs typeface="Source Sans 3 Semibold"/>
              </a:rPr>
              <a:t> </a:t>
            </a:r>
            <a:r>
              <a:rPr sz="1200" b="1" kern="0" spc="-8" dirty="0">
                <a:solidFill>
                  <a:srgbClr val="003E71"/>
                </a:solidFill>
                <a:latin typeface="Source Sans 3 Semibold"/>
                <a:cs typeface="Source Sans 3 Semibold"/>
              </a:rPr>
              <a:t>pressure)</a:t>
            </a:r>
            <a:endParaRPr sz="1200" kern="0" dirty="0">
              <a:solidFill>
                <a:sysClr val="windowText" lastClr="000000"/>
              </a:solidFill>
              <a:latin typeface="Source Sans 3 Semibold"/>
              <a:cs typeface="Source Sans 3 Semibold"/>
            </a:endParaRPr>
          </a:p>
        </p:txBody>
      </p:sp>
      <p:grpSp>
        <p:nvGrpSpPr>
          <p:cNvPr id="7" name="object 7"/>
          <p:cNvGrpSpPr/>
          <p:nvPr/>
        </p:nvGrpSpPr>
        <p:grpSpPr>
          <a:xfrm>
            <a:off x="568071" y="4048509"/>
            <a:ext cx="415766" cy="458629"/>
            <a:chOff x="757427" y="4255011"/>
            <a:chExt cx="554355" cy="611505"/>
          </a:xfrm>
        </p:grpSpPr>
        <p:sp>
          <p:nvSpPr>
            <p:cNvPr id="8" name="object 8"/>
            <p:cNvSpPr/>
            <p:nvPr/>
          </p:nvSpPr>
          <p:spPr>
            <a:xfrm>
              <a:off x="861700" y="4255011"/>
              <a:ext cx="66675" cy="53340"/>
            </a:xfrm>
            <a:custGeom>
              <a:avLst/>
              <a:gdLst/>
              <a:ahLst/>
              <a:cxnLst/>
              <a:rect l="l" t="t" r="r" b="b"/>
              <a:pathLst>
                <a:path w="66675" h="53339">
                  <a:moveTo>
                    <a:pt x="51140" y="0"/>
                  </a:moveTo>
                  <a:lnTo>
                    <a:pt x="22161" y="0"/>
                  </a:lnTo>
                  <a:lnTo>
                    <a:pt x="17681" y="1267"/>
                  </a:lnTo>
                  <a:lnTo>
                    <a:pt x="8655" y="4546"/>
                  </a:lnTo>
                  <a:lnTo>
                    <a:pt x="0" y="8459"/>
                  </a:lnTo>
                  <a:lnTo>
                    <a:pt x="0" y="41163"/>
                  </a:lnTo>
                  <a:lnTo>
                    <a:pt x="8655" y="45073"/>
                  </a:lnTo>
                  <a:lnTo>
                    <a:pt x="17681" y="48351"/>
                  </a:lnTo>
                  <a:lnTo>
                    <a:pt x="27025" y="50994"/>
                  </a:lnTo>
                  <a:lnTo>
                    <a:pt x="36635" y="53003"/>
                  </a:lnTo>
                  <a:lnTo>
                    <a:pt x="47880" y="51470"/>
                  </a:lnTo>
                  <a:lnTo>
                    <a:pt x="57278" y="45813"/>
                  </a:lnTo>
                  <a:lnTo>
                    <a:pt x="63822" y="36984"/>
                  </a:lnTo>
                  <a:lnTo>
                    <a:pt x="66509" y="25934"/>
                  </a:lnTo>
                  <a:lnTo>
                    <a:pt x="64976" y="15089"/>
                  </a:lnTo>
                  <a:lnTo>
                    <a:pt x="59320" y="5987"/>
                  </a:lnTo>
                  <a:lnTo>
                    <a:pt x="51140" y="0"/>
                  </a:lnTo>
                  <a:close/>
                </a:path>
              </a:pathLst>
            </a:custGeom>
            <a:solidFill>
              <a:srgbClr val="4D5056"/>
            </a:solidFill>
          </p:spPr>
          <p:txBody>
            <a:bodyPr wrap="square" lIns="0" tIns="0" rIns="0" bIns="0" rtlCol="0"/>
            <a:lstStyle/>
            <a:p>
              <a:pPr defTabSz="685800"/>
              <a:endParaRPr sz="1350" kern="0">
                <a:solidFill>
                  <a:sysClr val="windowText" lastClr="000000"/>
                </a:solidFill>
              </a:endParaRPr>
            </a:p>
          </p:txBody>
        </p:sp>
        <p:sp>
          <p:nvSpPr>
            <p:cNvPr id="9" name="object 9"/>
            <p:cNvSpPr/>
            <p:nvPr/>
          </p:nvSpPr>
          <p:spPr>
            <a:xfrm>
              <a:off x="763627" y="4265725"/>
              <a:ext cx="98425" cy="214629"/>
            </a:xfrm>
            <a:custGeom>
              <a:avLst/>
              <a:gdLst/>
              <a:ahLst/>
              <a:cxnLst/>
              <a:rect l="l" t="t" r="r" b="b"/>
              <a:pathLst>
                <a:path w="98425" h="214629">
                  <a:moveTo>
                    <a:pt x="98072" y="0"/>
                  </a:moveTo>
                  <a:lnTo>
                    <a:pt x="95818" y="0"/>
                  </a:lnTo>
                  <a:lnTo>
                    <a:pt x="58494" y="7849"/>
                  </a:lnTo>
                  <a:lnTo>
                    <a:pt x="28040" y="28545"/>
                  </a:lnTo>
                  <a:lnTo>
                    <a:pt x="7520" y="59073"/>
                  </a:lnTo>
                  <a:lnTo>
                    <a:pt x="0" y="96420"/>
                  </a:lnTo>
                  <a:lnTo>
                    <a:pt x="0" y="214274"/>
                  </a:lnTo>
                  <a:lnTo>
                    <a:pt x="27617" y="214274"/>
                  </a:lnTo>
                  <a:lnTo>
                    <a:pt x="27617" y="96420"/>
                  </a:lnTo>
                  <a:lnTo>
                    <a:pt x="32972" y="69734"/>
                  </a:lnTo>
                  <a:lnTo>
                    <a:pt x="47626" y="47857"/>
                  </a:lnTo>
                  <a:lnTo>
                    <a:pt x="69467" y="33062"/>
                  </a:lnTo>
                  <a:lnTo>
                    <a:pt x="96381" y="27624"/>
                  </a:lnTo>
                  <a:lnTo>
                    <a:pt x="98072" y="27624"/>
                  </a:lnTo>
                  <a:lnTo>
                    <a:pt x="98072" y="0"/>
                  </a:lnTo>
                  <a:close/>
                </a:path>
              </a:pathLst>
            </a:custGeom>
            <a:solidFill>
              <a:srgbClr val="E7E7E7"/>
            </a:solidFill>
          </p:spPr>
          <p:txBody>
            <a:bodyPr wrap="square" lIns="0" tIns="0" rIns="0" bIns="0" rtlCol="0"/>
            <a:lstStyle/>
            <a:p>
              <a:pPr defTabSz="685800"/>
              <a:endParaRPr sz="1350" kern="0">
                <a:solidFill>
                  <a:sysClr val="windowText" lastClr="000000"/>
                </a:solidFill>
              </a:endParaRPr>
            </a:p>
          </p:txBody>
        </p:sp>
        <p:sp>
          <p:nvSpPr>
            <p:cNvPr id="10" name="object 10"/>
            <p:cNvSpPr/>
            <p:nvPr/>
          </p:nvSpPr>
          <p:spPr>
            <a:xfrm>
              <a:off x="986822" y="4255011"/>
              <a:ext cx="67310" cy="53340"/>
            </a:xfrm>
            <a:custGeom>
              <a:avLst/>
              <a:gdLst/>
              <a:ahLst/>
              <a:cxnLst/>
              <a:rect l="l" t="t" r="r" b="b"/>
              <a:pathLst>
                <a:path w="67309" h="53339">
                  <a:moveTo>
                    <a:pt x="44385" y="0"/>
                  </a:moveTo>
                  <a:lnTo>
                    <a:pt x="16031" y="0"/>
                  </a:lnTo>
                  <a:lnTo>
                    <a:pt x="9653" y="3731"/>
                  </a:lnTo>
                  <a:lnTo>
                    <a:pt x="3003" y="12234"/>
                  </a:lnTo>
                  <a:lnTo>
                    <a:pt x="0" y="23117"/>
                  </a:lnTo>
                  <a:lnTo>
                    <a:pt x="1770" y="34369"/>
                  </a:lnTo>
                  <a:lnTo>
                    <a:pt x="7399" y="43771"/>
                  </a:lnTo>
                  <a:lnTo>
                    <a:pt x="16092" y="50316"/>
                  </a:lnTo>
                  <a:lnTo>
                    <a:pt x="27056" y="53003"/>
                  </a:lnTo>
                  <a:lnTo>
                    <a:pt x="29873" y="53003"/>
                  </a:lnTo>
                  <a:lnTo>
                    <a:pt x="39489" y="50994"/>
                  </a:lnTo>
                  <a:lnTo>
                    <a:pt x="48895" y="48351"/>
                  </a:lnTo>
                  <a:lnTo>
                    <a:pt x="58090" y="45073"/>
                  </a:lnTo>
                  <a:lnTo>
                    <a:pt x="67072" y="41163"/>
                  </a:lnTo>
                  <a:lnTo>
                    <a:pt x="67072" y="8459"/>
                  </a:lnTo>
                  <a:lnTo>
                    <a:pt x="58090" y="4546"/>
                  </a:lnTo>
                  <a:lnTo>
                    <a:pt x="48895" y="1267"/>
                  </a:lnTo>
                  <a:lnTo>
                    <a:pt x="44385" y="0"/>
                  </a:lnTo>
                  <a:close/>
                </a:path>
              </a:pathLst>
            </a:custGeom>
            <a:solidFill>
              <a:srgbClr val="4D5056"/>
            </a:solidFill>
          </p:spPr>
          <p:txBody>
            <a:bodyPr wrap="square" lIns="0" tIns="0" rIns="0" bIns="0" rtlCol="0"/>
            <a:lstStyle/>
            <a:p>
              <a:pPr defTabSz="685800"/>
              <a:endParaRPr sz="1350" kern="0">
                <a:solidFill>
                  <a:sysClr val="windowText" lastClr="000000"/>
                </a:solidFill>
              </a:endParaRPr>
            </a:p>
          </p:txBody>
        </p:sp>
        <p:sp>
          <p:nvSpPr>
            <p:cNvPr id="11" name="object 11"/>
            <p:cNvSpPr/>
            <p:nvPr/>
          </p:nvSpPr>
          <p:spPr>
            <a:xfrm>
              <a:off x="1053895" y="4265725"/>
              <a:ext cx="98425" cy="214629"/>
            </a:xfrm>
            <a:custGeom>
              <a:avLst/>
              <a:gdLst/>
              <a:ahLst/>
              <a:cxnLst/>
              <a:rect l="l" t="t" r="r" b="b"/>
              <a:pathLst>
                <a:path w="98425" h="214629">
                  <a:moveTo>
                    <a:pt x="1690" y="0"/>
                  </a:moveTo>
                  <a:lnTo>
                    <a:pt x="0" y="0"/>
                  </a:lnTo>
                  <a:lnTo>
                    <a:pt x="0" y="27624"/>
                  </a:lnTo>
                  <a:lnTo>
                    <a:pt x="1690" y="27624"/>
                  </a:lnTo>
                  <a:lnTo>
                    <a:pt x="28366" y="33062"/>
                  </a:lnTo>
                  <a:lnTo>
                    <a:pt x="50233" y="47857"/>
                  </a:lnTo>
                  <a:lnTo>
                    <a:pt x="65020" y="69734"/>
                  </a:lnTo>
                  <a:lnTo>
                    <a:pt x="70453" y="96420"/>
                  </a:lnTo>
                  <a:lnTo>
                    <a:pt x="70453" y="214274"/>
                  </a:lnTo>
                  <a:lnTo>
                    <a:pt x="98073" y="214274"/>
                  </a:lnTo>
                  <a:lnTo>
                    <a:pt x="98073" y="96420"/>
                  </a:lnTo>
                  <a:lnTo>
                    <a:pt x="90464" y="58993"/>
                  </a:lnTo>
                  <a:lnTo>
                    <a:pt x="69751" y="28333"/>
                  </a:lnTo>
                  <a:lnTo>
                    <a:pt x="39103" y="7612"/>
                  </a:lnTo>
                  <a:lnTo>
                    <a:pt x="1690" y="0"/>
                  </a:lnTo>
                  <a:close/>
                </a:path>
              </a:pathLst>
            </a:custGeom>
            <a:solidFill>
              <a:srgbClr val="E7E7E7"/>
            </a:solidFill>
          </p:spPr>
          <p:txBody>
            <a:bodyPr wrap="square" lIns="0" tIns="0" rIns="0" bIns="0" rtlCol="0"/>
            <a:lstStyle/>
            <a:p>
              <a:pPr defTabSz="685800"/>
              <a:endParaRPr sz="1350" kern="0">
                <a:solidFill>
                  <a:sysClr val="windowText" lastClr="000000"/>
                </a:solidFill>
              </a:endParaRPr>
            </a:p>
          </p:txBody>
        </p:sp>
        <p:sp>
          <p:nvSpPr>
            <p:cNvPr id="12" name="object 12"/>
            <p:cNvSpPr/>
            <p:nvPr/>
          </p:nvSpPr>
          <p:spPr>
            <a:xfrm>
              <a:off x="757428" y="4480001"/>
              <a:ext cx="499109" cy="386715"/>
            </a:xfrm>
            <a:custGeom>
              <a:avLst/>
              <a:gdLst/>
              <a:ahLst/>
              <a:cxnLst/>
              <a:rect l="l" t="t" r="r" b="b"/>
              <a:pathLst>
                <a:path w="499109" h="386714">
                  <a:moveTo>
                    <a:pt x="498805" y="231190"/>
                  </a:moveTo>
                  <a:lnTo>
                    <a:pt x="457657" y="231190"/>
                  </a:lnTo>
                  <a:lnTo>
                    <a:pt x="448754" y="275640"/>
                  </a:lnTo>
                  <a:lnTo>
                    <a:pt x="424472" y="311835"/>
                  </a:lnTo>
                  <a:lnTo>
                    <a:pt x="388467" y="336181"/>
                  </a:lnTo>
                  <a:lnTo>
                    <a:pt x="344373" y="345097"/>
                  </a:lnTo>
                  <a:lnTo>
                    <a:pt x="334225" y="345097"/>
                  </a:lnTo>
                  <a:lnTo>
                    <a:pt x="290131" y="336105"/>
                  </a:lnTo>
                  <a:lnTo>
                    <a:pt x="254114" y="311619"/>
                  </a:lnTo>
                  <a:lnTo>
                    <a:pt x="229844" y="275399"/>
                  </a:lnTo>
                  <a:lnTo>
                    <a:pt x="221475" y="233921"/>
                  </a:lnTo>
                  <a:lnTo>
                    <a:pt x="245973" y="230581"/>
                  </a:lnTo>
                  <a:lnTo>
                    <a:pt x="288163" y="212763"/>
                  </a:lnTo>
                  <a:lnTo>
                    <a:pt x="325437" y="184810"/>
                  </a:lnTo>
                  <a:lnTo>
                    <a:pt x="356539" y="148145"/>
                  </a:lnTo>
                  <a:lnTo>
                    <a:pt x="380276" y="104165"/>
                  </a:lnTo>
                  <a:lnTo>
                    <a:pt x="395414" y="54317"/>
                  </a:lnTo>
                  <a:lnTo>
                    <a:pt x="400735" y="0"/>
                  </a:lnTo>
                  <a:lnTo>
                    <a:pt x="359587" y="0"/>
                  </a:lnTo>
                  <a:lnTo>
                    <a:pt x="353885" y="51892"/>
                  </a:lnTo>
                  <a:lnTo>
                    <a:pt x="337769" y="98602"/>
                  </a:lnTo>
                  <a:lnTo>
                    <a:pt x="312813" y="138226"/>
                  </a:lnTo>
                  <a:lnTo>
                    <a:pt x="280517" y="168871"/>
                  </a:lnTo>
                  <a:lnTo>
                    <a:pt x="242430" y="188658"/>
                  </a:lnTo>
                  <a:lnTo>
                    <a:pt x="200075" y="195668"/>
                  </a:lnTo>
                  <a:lnTo>
                    <a:pt x="157772" y="188658"/>
                  </a:lnTo>
                  <a:lnTo>
                    <a:pt x="119799" y="168871"/>
                  </a:lnTo>
                  <a:lnTo>
                    <a:pt x="87642" y="138226"/>
                  </a:lnTo>
                  <a:lnTo>
                    <a:pt x="62801" y="98602"/>
                  </a:lnTo>
                  <a:lnTo>
                    <a:pt x="46799" y="51892"/>
                  </a:lnTo>
                  <a:lnTo>
                    <a:pt x="41135" y="0"/>
                  </a:lnTo>
                  <a:lnTo>
                    <a:pt x="0" y="0"/>
                  </a:lnTo>
                  <a:lnTo>
                    <a:pt x="5283" y="54317"/>
                  </a:lnTo>
                  <a:lnTo>
                    <a:pt x="20332" y="104165"/>
                  </a:lnTo>
                  <a:lnTo>
                    <a:pt x="43954" y="148145"/>
                  </a:lnTo>
                  <a:lnTo>
                    <a:pt x="74955" y="184810"/>
                  </a:lnTo>
                  <a:lnTo>
                    <a:pt x="112102" y="212763"/>
                  </a:lnTo>
                  <a:lnTo>
                    <a:pt x="154216" y="230581"/>
                  </a:lnTo>
                  <a:lnTo>
                    <a:pt x="180251" y="234137"/>
                  </a:lnTo>
                  <a:lnTo>
                    <a:pt x="187629" y="280238"/>
                  </a:lnTo>
                  <a:lnTo>
                    <a:pt x="209473" y="322808"/>
                  </a:lnTo>
                  <a:lnTo>
                    <a:pt x="242849" y="356362"/>
                  </a:lnTo>
                  <a:lnTo>
                    <a:pt x="285267" y="378358"/>
                  </a:lnTo>
                  <a:lnTo>
                    <a:pt x="334225" y="386257"/>
                  </a:lnTo>
                  <a:lnTo>
                    <a:pt x="344373" y="386257"/>
                  </a:lnTo>
                  <a:lnTo>
                    <a:pt x="393331" y="378358"/>
                  </a:lnTo>
                  <a:lnTo>
                    <a:pt x="435737" y="356362"/>
                  </a:lnTo>
                  <a:lnTo>
                    <a:pt x="446938" y="345097"/>
                  </a:lnTo>
                  <a:lnTo>
                    <a:pt x="469112" y="322808"/>
                  </a:lnTo>
                  <a:lnTo>
                    <a:pt x="490969" y="280238"/>
                  </a:lnTo>
                  <a:lnTo>
                    <a:pt x="498805" y="231190"/>
                  </a:lnTo>
                  <a:close/>
                </a:path>
              </a:pathLst>
            </a:custGeom>
            <a:solidFill>
              <a:srgbClr val="4D5056"/>
            </a:solidFill>
          </p:spPr>
          <p:txBody>
            <a:bodyPr wrap="square" lIns="0" tIns="0" rIns="0" bIns="0" rtlCol="0"/>
            <a:lstStyle/>
            <a:p>
              <a:pPr defTabSz="685800"/>
              <a:endParaRPr sz="1350" kern="0">
                <a:solidFill>
                  <a:sysClr val="windowText" lastClr="000000"/>
                </a:solidFill>
              </a:endParaRPr>
            </a:p>
          </p:txBody>
        </p:sp>
        <p:pic>
          <p:nvPicPr>
            <p:cNvPr id="13" name="object 13"/>
            <p:cNvPicPr/>
            <p:nvPr/>
          </p:nvPicPr>
          <p:blipFill>
            <a:blip r:embed="rId2" cstate="print"/>
            <a:stretch>
              <a:fillRect/>
            </a:stretch>
          </p:blipFill>
          <p:spPr>
            <a:xfrm>
              <a:off x="1161548" y="4583189"/>
              <a:ext cx="149924" cy="149994"/>
            </a:xfrm>
            <a:prstGeom prst="rect">
              <a:avLst/>
            </a:prstGeom>
          </p:spPr>
        </p:pic>
        <p:sp>
          <p:nvSpPr>
            <p:cNvPr id="14" name="object 14"/>
            <p:cNvSpPr/>
            <p:nvPr/>
          </p:nvSpPr>
          <p:spPr>
            <a:xfrm>
              <a:off x="791808" y="4327976"/>
              <a:ext cx="323850" cy="213995"/>
            </a:xfrm>
            <a:custGeom>
              <a:avLst/>
              <a:gdLst/>
              <a:ahLst/>
              <a:cxnLst/>
              <a:rect l="l" t="t" r="r" b="b"/>
              <a:pathLst>
                <a:path w="323850" h="213995">
                  <a:moveTo>
                    <a:pt x="174657" y="3974"/>
                  </a:moveTo>
                  <a:lnTo>
                    <a:pt x="158911" y="3974"/>
                  </a:lnTo>
                  <a:lnTo>
                    <a:pt x="173599" y="4056"/>
                  </a:lnTo>
                  <a:lnTo>
                    <a:pt x="166095" y="31184"/>
                  </a:lnTo>
                  <a:lnTo>
                    <a:pt x="214150" y="213170"/>
                  </a:lnTo>
                  <a:lnTo>
                    <a:pt x="228793" y="213410"/>
                  </a:lnTo>
                  <a:lnTo>
                    <a:pt x="230026" y="209286"/>
                  </a:lnTo>
                  <a:lnTo>
                    <a:pt x="228861" y="209286"/>
                  </a:lnTo>
                  <a:lnTo>
                    <a:pt x="214217" y="209045"/>
                  </a:lnTo>
                  <a:lnTo>
                    <a:pt x="221960" y="183145"/>
                  </a:lnTo>
                  <a:lnTo>
                    <a:pt x="174657" y="3974"/>
                  </a:lnTo>
                  <a:close/>
                </a:path>
                <a:path w="323850" h="213995">
                  <a:moveTo>
                    <a:pt x="221960" y="183145"/>
                  </a:moveTo>
                  <a:lnTo>
                    <a:pt x="214217" y="209045"/>
                  </a:lnTo>
                  <a:lnTo>
                    <a:pt x="228861" y="209286"/>
                  </a:lnTo>
                  <a:lnTo>
                    <a:pt x="221960" y="183145"/>
                  </a:lnTo>
                  <a:close/>
                </a:path>
                <a:path w="323850" h="213995">
                  <a:moveTo>
                    <a:pt x="264235" y="86871"/>
                  </a:moveTo>
                  <a:lnTo>
                    <a:pt x="250290" y="88374"/>
                  </a:lnTo>
                  <a:lnTo>
                    <a:pt x="221960" y="183145"/>
                  </a:lnTo>
                  <a:lnTo>
                    <a:pt x="228861" y="209286"/>
                  </a:lnTo>
                  <a:lnTo>
                    <a:pt x="230026" y="209286"/>
                  </a:lnTo>
                  <a:lnTo>
                    <a:pt x="259684" y="110074"/>
                  </a:lnTo>
                  <a:lnTo>
                    <a:pt x="250921" y="94249"/>
                  </a:lnTo>
                  <a:lnTo>
                    <a:pt x="264866" y="92739"/>
                  </a:lnTo>
                  <a:lnTo>
                    <a:pt x="267483" y="92739"/>
                  </a:lnTo>
                  <a:lnTo>
                    <a:pt x="264235" y="86871"/>
                  </a:lnTo>
                  <a:close/>
                </a:path>
                <a:path w="323850" h="213995">
                  <a:moveTo>
                    <a:pt x="99216" y="78359"/>
                  </a:moveTo>
                  <a:lnTo>
                    <a:pt x="82634" y="78359"/>
                  </a:lnTo>
                  <a:lnTo>
                    <a:pt x="96150" y="79238"/>
                  </a:lnTo>
                  <a:lnTo>
                    <a:pt x="88529" y="91991"/>
                  </a:lnTo>
                  <a:lnTo>
                    <a:pt x="117015" y="157860"/>
                  </a:lnTo>
                  <a:lnTo>
                    <a:pt x="131329" y="156869"/>
                  </a:lnTo>
                  <a:lnTo>
                    <a:pt x="132451" y="152812"/>
                  </a:lnTo>
                  <a:lnTo>
                    <a:pt x="116662" y="152812"/>
                  </a:lnTo>
                  <a:lnTo>
                    <a:pt x="122416" y="132010"/>
                  </a:lnTo>
                  <a:lnTo>
                    <a:pt x="99216" y="78359"/>
                  </a:lnTo>
                  <a:close/>
                </a:path>
                <a:path w="323850" h="213995">
                  <a:moveTo>
                    <a:pt x="122416" y="132010"/>
                  </a:moveTo>
                  <a:lnTo>
                    <a:pt x="116662" y="152812"/>
                  </a:lnTo>
                  <a:lnTo>
                    <a:pt x="130983" y="151820"/>
                  </a:lnTo>
                  <a:lnTo>
                    <a:pt x="122416" y="132010"/>
                  </a:lnTo>
                  <a:close/>
                </a:path>
                <a:path w="323850" h="213995">
                  <a:moveTo>
                    <a:pt x="158933" y="0"/>
                  </a:moveTo>
                  <a:lnTo>
                    <a:pt x="122416" y="132010"/>
                  </a:lnTo>
                  <a:lnTo>
                    <a:pt x="130983" y="151820"/>
                  </a:lnTo>
                  <a:lnTo>
                    <a:pt x="116662" y="152812"/>
                  </a:lnTo>
                  <a:lnTo>
                    <a:pt x="132451" y="152812"/>
                  </a:lnTo>
                  <a:lnTo>
                    <a:pt x="166095" y="31184"/>
                  </a:lnTo>
                  <a:lnTo>
                    <a:pt x="158911" y="3974"/>
                  </a:lnTo>
                  <a:lnTo>
                    <a:pt x="174657" y="3974"/>
                  </a:lnTo>
                  <a:lnTo>
                    <a:pt x="173629" y="82"/>
                  </a:lnTo>
                  <a:lnTo>
                    <a:pt x="158933" y="0"/>
                  </a:lnTo>
                  <a:close/>
                </a:path>
                <a:path w="323850" h="213995">
                  <a:moveTo>
                    <a:pt x="54297" y="119597"/>
                  </a:moveTo>
                  <a:lnTo>
                    <a:pt x="0" y="119597"/>
                  </a:lnTo>
                  <a:lnTo>
                    <a:pt x="0" y="134826"/>
                  </a:lnTo>
                  <a:lnTo>
                    <a:pt x="58620" y="134826"/>
                  </a:lnTo>
                  <a:lnTo>
                    <a:pt x="65150" y="131114"/>
                  </a:lnTo>
                  <a:lnTo>
                    <a:pt x="69819" y="123301"/>
                  </a:lnTo>
                  <a:lnTo>
                    <a:pt x="52084" y="123301"/>
                  </a:lnTo>
                  <a:lnTo>
                    <a:pt x="54297" y="119597"/>
                  </a:lnTo>
                  <a:close/>
                </a:path>
                <a:path w="323850" h="213995">
                  <a:moveTo>
                    <a:pt x="267483" y="92739"/>
                  </a:moveTo>
                  <a:lnTo>
                    <a:pt x="264866" y="92739"/>
                  </a:lnTo>
                  <a:lnTo>
                    <a:pt x="259684" y="110074"/>
                  </a:lnTo>
                  <a:lnTo>
                    <a:pt x="271215" y="130896"/>
                  </a:lnTo>
                  <a:lnTo>
                    <a:pt x="277864" y="134826"/>
                  </a:lnTo>
                  <a:lnTo>
                    <a:pt x="323524" y="134826"/>
                  </a:lnTo>
                  <a:lnTo>
                    <a:pt x="323524" y="123519"/>
                  </a:lnTo>
                  <a:lnTo>
                    <a:pt x="284521" y="123519"/>
                  </a:lnTo>
                  <a:lnTo>
                    <a:pt x="277864" y="119597"/>
                  </a:lnTo>
                  <a:lnTo>
                    <a:pt x="282350" y="119597"/>
                  </a:lnTo>
                  <a:lnTo>
                    <a:pt x="267483" y="92739"/>
                  </a:lnTo>
                  <a:close/>
                </a:path>
                <a:path w="323850" h="213995">
                  <a:moveTo>
                    <a:pt x="282350" y="119597"/>
                  </a:moveTo>
                  <a:lnTo>
                    <a:pt x="277864" y="119597"/>
                  </a:lnTo>
                  <a:lnTo>
                    <a:pt x="284521" y="123519"/>
                  </a:lnTo>
                  <a:lnTo>
                    <a:pt x="282350" y="119597"/>
                  </a:lnTo>
                  <a:close/>
                </a:path>
                <a:path w="323850" h="213995">
                  <a:moveTo>
                    <a:pt x="323524" y="119597"/>
                  </a:moveTo>
                  <a:lnTo>
                    <a:pt x="282350" y="119597"/>
                  </a:lnTo>
                  <a:lnTo>
                    <a:pt x="284521" y="123519"/>
                  </a:lnTo>
                  <a:lnTo>
                    <a:pt x="323524" y="123519"/>
                  </a:lnTo>
                  <a:lnTo>
                    <a:pt x="323524" y="119597"/>
                  </a:lnTo>
                  <a:close/>
                </a:path>
                <a:path w="323850" h="213995">
                  <a:moveTo>
                    <a:pt x="83084" y="71424"/>
                  </a:moveTo>
                  <a:lnTo>
                    <a:pt x="52084" y="123301"/>
                  </a:lnTo>
                  <a:lnTo>
                    <a:pt x="58620" y="119597"/>
                  </a:lnTo>
                  <a:lnTo>
                    <a:pt x="72032" y="119597"/>
                  </a:lnTo>
                  <a:lnTo>
                    <a:pt x="88529" y="91991"/>
                  </a:lnTo>
                  <a:lnTo>
                    <a:pt x="82634" y="78359"/>
                  </a:lnTo>
                  <a:lnTo>
                    <a:pt x="99216" y="78359"/>
                  </a:lnTo>
                  <a:lnTo>
                    <a:pt x="96601" y="72311"/>
                  </a:lnTo>
                  <a:lnTo>
                    <a:pt x="83084" y="71424"/>
                  </a:lnTo>
                  <a:close/>
                </a:path>
                <a:path w="323850" h="213995">
                  <a:moveTo>
                    <a:pt x="72032" y="119597"/>
                  </a:moveTo>
                  <a:lnTo>
                    <a:pt x="58620" y="119597"/>
                  </a:lnTo>
                  <a:lnTo>
                    <a:pt x="52084" y="123301"/>
                  </a:lnTo>
                  <a:lnTo>
                    <a:pt x="69819" y="123301"/>
                  </a:lnTo>
                  <a:lnTo>
                    <a:pt x="72032" y="119597"/>
                  </a:lnTo>
                  <a:close/>
                </a:path>
                <a:path w="323850" h="213995">
                  <a:moveTo>
                    <a:pt x="264866" y="92739"/>
                  </a:moveTo>
                  <a:lnTo>
                    <a:pt x="250921" y="94249"/>
                  </a:lnTo>
                  <a:lnTo>
                    <a:pt x="259684" y="110074"/>
                  </a:lnTo>
                  <a:lnTo>
                    <a:pt x="264866" y="92739"/>
                  </a:lnTo>
                  <a:close/>
                </a:path>
                <a:path w="323850" h="213995">
                  <a:moveTo>
                    <a:pt x="82634" y="78359"/>
                  </a:moveTo>
                  <a:lnTo>
                    <a:pt x="88529" y="91991"/>
                  </a:lnTo>
                  <a:lnTo>
                    <a:pt x="96150" y="79238"/>
                  </a:lnTo>
                  <a:lnTo>
                    <a:pt x="82634" y="78359"/>
                  </a:lnTo>
                  <a:close/>
                </a:path>
                <a:path w="323850" h="213995">
                  <a:moveTo>
                    <a:pt x="158911" y="3974"/>
                  </a:moveTo>
                  <a:lnTo>
                    <a:pt x="166095" y="31184"/>
                  </a:lnTo>
                  <a:lnTo>
                    <a:pt x="173599" y="4056"/>
                  </a:lnTo>
                  <a:lnTo>
                    <a:pt x="158911" y="3974"/>
                  </a:lnTo>
                  <a:close/>
                </a:path>
              </a:pathLst>
            </a:custGeom>
            <a:solidFill>
              <a:srgbClr val="3D92CE"/>
            </a:solidFill>
          </p:spPr>
          <p:txBody>
            <a:bodyPr wrap="square" lIns="0" tIns="0" rIns="0" bIns="0" rtlCol="0"/>
            <a:lstStyle/>
            <a:p>
              <a:pPr defTabSz="685800"/>
              <a:endParaRPr sz="1350" kern="0">
                <a:solidFill>
                  <a:sysClr val="windowText" lastClr="000000"/>
                </a:solidFill>
              </a:endParaRPr>
            </a:p>
          </p:txBody>
        </p:sp>
      </p:grpSp>
      <p:pic>
        <p:nvPicPr>
          <p:cNvPr id="15" name="object 15"/>
          <p:cNvPicPr/>
          <p:nvPr/>
        </p:nvPicPr>
        <p:blipFill>
          <a:blip r:embed="rId3" cstate="print"/>
          <a:stretch>
            <a:fillRect/>
          </a:stretch>
        </p:blipFill>
        <p:spPr>
          <a:xfrm>
            <a:off x="525780" y="2770632"/>
            <a:ext cx="498348" cy="435483"/>
          </a:xfrm>
          <a:prstGeom prst="rect">
            <a:avLst/>
          </a:prstGeom>
        </p:spPr>
      </p:pic>
      <p:sp>
        <p:nvSpPr>
          <p:cNvPr id="16" name="object 16"/>
          <p:cNvSpPr txBox="1">
            <a:spLocks noGrp="1"/>
          </p:cNvSpPr>
          <p:nvPr>
            <p:ph type="title"/>
          </p:nvPr>
        </p:nvSpPr>
        <p:spPr>
          <a:xfrm>
            <a:off x="1125085" y="518714"/>
            <a:ext cx="6897959" cy="455548"/>
          </a:xfrm>
          <a:prstGeom prst="rect">
            <a:avLst/>
          </a:prstGeom>
        </p:spPr>
        <p:txBody>
          <a:bodyPr vert="horz" wrap="square" lIns="0" tIns="39662" rIns="0" bIns="0" rtlCol="0">
            <a:spAutoFit/>
          </a:bodyPr>
          <a:lstStyle/>
          <a:p>
            <a:pPr marL="100965">
              <a:spcBef>
                <a:spcPts val="75"/>
              </a:spcBef>
            </a:pPr>
            <a:r>
              <a:rPr dirty="0"/>
              <a:t>Health Care</a:t>
            </a:r>
            <a:r>
              <a:rPr spc="4" dirty="0"/>
              <a:t> </a:t>
            </a:r>
            <a:r>
              <a:rPr dirty="0"/>
              <a:t>Enrollment </a:t>
            </a:r>
            <a:r>
              <a:rPr spc="-8" dirty="0"/>
              <a:t>Eligibility</a:t>
            </a:r>
          </a:p>
        </p:txBody>
      </p:sp>
    </p:spTree>
    <p:extLst>
      <p:ext uri="{BB962C8B-B14F-4D97-AF65-F5344CB8AC3E}">
        <p14:creationId xmlns:p14="http://schemas.microsoft.com/office/powerpoint/2010/main" val="3775292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169" y="1113260"/>
            <a:ext cx="2423204" cy="3987137"/>
          </a:xfrm>
          <a:prstGeom prst="rect">
            <a:avLst/>
          </a:prstGeom>
        </p:spPr>
      </p:pic>
      <p:pic>
        <p:nvPicPr>
          <p:cNvPr id="6" name="Picture 5"/>
          <p:cNvPicPr>
            <a:picLocks noChangeAspect="1"/>
          </p:cNvPicPr>
          <p:nvPr/>
        </p:nvPicPr>
        <p:blipFill>
          <a:blip r:embed="rId3"/>
          <a:stretch>
            <a:fillRect/>
          </a:stretch>
        </p:blipFill>
        <p:spPr>
          <a:xfrm>
            <a:off x="3147304" y="1113260"/>
            <a:ext cx="1796555" cy="3987137"/>
          </a:xfrm>
          <a:prstGeom prst="rect">
            <a:avLst/>
          </a:prstGeom>
        </p:spPr>
      </p:pic>
      <p:pic>
        <p:nvPicPr>
          <p:cNvPr id="7" name="Picture 6"/>
          <p:cNvPicPr>
            <a:picLocks noChangeAspect="1"/>
          </p:cNvPicPr>
          <p:nvPr/>
        </p:nvPicPr>
        <p:blipFill>
          <a:blip r:embed="rId4"/>
          <a:stretch>
            <a:fillRect/>
          </a:stretch>
        </p:blipFill>
        <p:spPr>
          <a:xfrm>
            <a:off x="5152017" y="1113260"/>
            <a:ext cx="867061" cy="813771"/>
          </a:xfrm>
          <a:prstGeom prst="rect">
            <a:avLst/>
          </a:prstGeom>
        </p:spPr>
      </p:pic>
      <p:pic>
        <p:nvPicPr>
          <p:cNvPr id="8" name="Picture 7"/>
          <p:cNvPicPr>
            <a:picLocks noChangeAspect="1"/>
          </p:cNvPicPr>
          <p:nvPr/>
        </p:nvPicPr>
        <p:blipFill>
          <a:blip r:embed="rId5"/>
          <a:stretch>
            <a:fillRect/>
          </a:stretch>
        </p:blipFill>
        <p:spPr>
          <a:xfrm>
            <a:off x="5152017" y="2074447"/>
            <a:ext cx="854476" cy="967895"/>
          </a:xfrm>
          <a:prstGeom prst="rect">
            <a:avLst/>
          </a:prstGeom>
        </p:spPr>
      </p:pic>
      <p:pic>
        <p:nvPicPr>
          <p:cNvPr id="9" name="Picture 8"/>
          <p:cNvPicPr>
            <a:picLocks noChangeAspect="1"/>
          </p:cNvPicPr>
          <p:nvPr/>
        </p:nvPicPr>
        <p:blipFill>
          <a:blip r:embed="rId6"/>
          <a:stretch>
            <a:fillRect/>
          </a:stretch>
        </p:blipFill>
        <p:spPr>
          <a:xfrm>
            <a:off x="5137301" y="3172919"/>
            <a:ext cx="869192" cy="967834"/>
          </a:xfrm>
          <a:prstGeom prst="rect">
            <a:avLst/>
          </a:prstGeom>
        </p:spPr>
      </p:pic>
      <p:pic>
        <p:nvPicPr>
          <p:cNvPr id="10" name="Picture 9"/>
          <p:cNvPicPr>
            <a:picLocks noChangeAspect="1"/>
          </p:cNvPicPr>
          <p:nvPr/>
        </p:nvPicPr>
        <p:blipFill>
          <a:blip r:embed="rId7"/>
          <a:stretch>
            <a:fillRect/>
          </a:stretch>
        </p:blipFill>
        <p:spPr>
          <a:xfrm>
            <a:off x="5170326" y="4266134"/>
            <a:ext cx="894404" cy="949538"/>
          </a:xfrm>
          <a:prstGeom prst="rect">
            <a:avLst/>
          </a:prstGeom>
        </p:spPr>
      </p:pic>
      <p:sp>
        <p:nvSpPr>
          <p:cNvPr id="2" name="TextBox 1"/>
          <p:cNvSpPr txBox="1"/>
          <p:nvPr/>
        </p:nvSpPr>
        <p:spPr>
          <a:xfrm>
            <a:off x="6553200" y="1113260"/>
            <a:ext cx="1696091" cy="1754326"/>
          </a:xfrm>
          <a:prstGeom prst="rect">
            <a:avLst/>
          </a:prstGeom>
          <a:noFill/>
        </p:spPr>
        <p:txBody>
          <a:bodyPr wrap="square" rtlCol="0">
            <a:spAutoFit/>
          </a:bodyPr>
          <a:lstStyle/>
          <a:p>
            <a:r>
              <a:rPr lang="en-US" sz="1350" dirty="0"/>
              <a:t>When you can’t run, you walk</a:t>
            </a:r>
          </a:p>
          <a:p>
            <a:r>
              <a:rPr lang="en-US" sz="1350" dirty="0"/>
              <a:t>When you can’t walk, you crawl</a:t>
            </a:r>
          </a:p>
          <a:p>
            <a:r>
              <a:rPr lang="en-US" sz="1350" dirty="0"/>
              <a:t>And when you can’t crawl</a:t>
            </a:r>
          </a:p>
          <a:p>
            <a:r>
              <a:rPr lang="en-US" sz="1350" dirty="0"/>
              <a:t>WE WILL CARRY YOU</a:t>
            </a:r>
          </a:p>
        </p:txBody>
      </p:sp>
      <p:pic>
        <p:nvPicPr>
          <p:cNvPr id="2050" name="Picture 2" descr="http://www.cacvso.org/wp-content/uploads/2014/09/calavera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0601" y="102104"/>
            <a:ext cx="2481399" cy="8935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46790" y="1851121"/>
            <a:ext cx="662152" cy="207749"/>
          </a:xfrm>
          <a:prstGeom prst="rect">
            <a:avLst/>
          </a:prstGeom>
          <a:noFill/>
        </p:spPr>
        <p:txBody>
          <a:bodyPr wrap="square" rtlCol="0">
            <a:spAutoFit/>
          </a:bodyPr>
          <a:lstStyle/>
          <a:p>
            <a:r>
              <a:rPr lang="en-US" sz="750" dirty="0"/>
              <a:t>US Navy</a:t>
            </a:r>
          </a:p>
        </p:txBody>
      </p:sp>
      <p:sp>
        <p:nvSpPr>
          <p:cNvPr id="4" name="TextBox 3"/>
          <p:cNvSpPr txBox="1"/>
          <p:nvPr/>
        </p:nvSpPr>
        <p:spPr>
          <a:xfrm>
            <a:off x="5246790" y="2998854"/>
            <a:ext cx="518091" cy="207749"/>
          </a:xfrm>
          <a:prstGeom prst="rect">
            <a:avLst/>
          </a:prstGeom>
          <a:noFill/>
        </p:spPr>
        <p:txBody>
          <a:bodyPr wrap="none" rtlCol="0">
            <a:spAutoFit/>
          </a:bodyPr>
          <a:lstStyle/>
          <a:p>
            <a:r>
              <a:rPr lang="en-US" sz="750" dirty="0"/>
              <a:t>US MC </a:t>
            </a:r>
          </a:p>
        </p:txBody>
      </p:sp>
      <p:sp>
        <p:nvSpPr>
          <p:cNvPr id="13" name="TextBox 12"/>
          <p:cNvSpPr txBox="1"/>
          <p:nvPr/>
        </p:nvSpPr>
        <p:spPr>
          <a:xfrm>
            <a:off x="5287203" y="4107263"/>
            <a:ext cx="569387" cy="207749"/>
          </a:xfrm>
          <a:prstGeom prst="rect">
            <a:avLst/>
          </a:prstGeom>
          <a:noFill/>
        </p:spPr>
        <p:txBody>
          <a:bodyPr wrap="none" rtlCol="0">
            <a:spAutoFit/>
          </a:bodyPr>
          <a:lstStyle/>
          <a:p>
            <a:r>
              <a:rPr lang="en-US" sz="750" dirty="0"/>
              <a:t>US Navy</a:t>
            </a:r>
          </a:p>
        </p:txBody>
      </p:sp>
      <p:sp>
        <p:nvSpPr>
          <p:cNvPr id="14" name="TextBox 13"/>
          <p:cNvSpPr txBox="1"/>
          <p:nvPr/>
        </p:nvSpPr>
        <p:spPr>
          <a:xfrm>
            <a:off x="5090976" y="5249356"/>
            <a:ext cx="1193543" cy="323165"/>
          </a:xfrm>
          <a:prstGeom prst="rect">
            <a:avLst/>
          </a:prstGeom>
          <a:noFill/>
        </p:spPr>
        <p:txBody>
          <a:bodyPr wrap="square" rtlCol="0">
            <a:spAutoFit/>
          </a:bodyPr>
          <a:lstStyle/>
          <a:p>
            <a:r>
              <a:rPr lang="en-US" sz="750" dirty="0"/>
              <a:t>SUDCC II, CDVF, CAMP</a:t>
            </a:r>
          </a:p>
        </p:txBody>
      </p:sp>
      <p:pic>
        <p:nvPicPr>
          <p:cNvPr id="15" name="Picture 14"/>
          <p:cNvPicPr>
            <a:picLocks noChangeAspect="1"/>
          </p:cNvPicPr>
          <p:nvPr/>
        </p:nvPicPr>
        <p:blipFill>
          <a:blip r:embed="rId9"/>
          <a:stretch>
            <a:fillRect/>
          </a:stretch>
        </p:blipFill>
        <p:spPr>
          <a:xfrm>
            <a:off x="6253090" y="3370273"/>
            <a:ext cx="2514600" cy="1540959"/>
          </a:xfrm>
          <a:prstGeom prst="rect">
            <a:avLst/>
          </a:prstGeom>
        </p:spPr>
      </p:pic>
      <p:pic>
        <p:nvPicPr>
          <p:cNvPr id="17" name="Picture 16">
            <a:extLst>
              <a:ext uri="{FF2B5EF4-FFF2-40B4-BE49-F238E27FC236}">
                <a16:creationId xmlns:a16="http://schemas.microsoft.com/office/drawing/2014/main" id="{D8427E70-7152-4542-B3F3-8FB27F5F7029}"/>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6288316" y="5937809"/>
            <a:ext cx="2569867" cy="675479"/>
          </a:xfrm>
          <a:prstGeom prst="rect">
            <a:avLst/>
          </a:prstGeom>
        </p:spPr>
      </p:pic>
      <p:pic>
        <p:nvPicPr>
          <p:cNvPr id="18" name="Picture 2" descr="Calaveras County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5549" y="6071915"/>
            <a:ext cx="2857500" cy="38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626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340614" y="3339846"/>
            <a:ext cx="667702" cy="667702"/>
          </a:xfrm>
          <a:custGeom>
            <a:avLst/>
            <a:gdLst/>
            <a:ahLst/>
            <a:cxnLst/>
            <a:rect l="l" t="t" r="r" b="b"/>
            <a:pathLst>
              <a:path w="890269" h="890270">
                <a:moveTo>
                  <a:pt x="445008" y="0"/>
                </a:moveTo>
                <a:lnTo>
                  <a:pt x="396519" y="2611"/>
                </a:lnTo>
                <a:lnTo>
                  <a:pt x="349543" y="10265"/>
                </a:lnTo>
                <a:lnTo>
                  <a:pt x="304351" y="22689"/>
                </a:lnTo>
                <a:lnTo>
                  <a:pt x="261214" y="39612"/>
                </a:lnTo>
                <a:lnTo>
                  <a:pt x="220404" y="60762"/>
                </a:lnTo>
                <a:lnTo>
                  <a:pt x="182192" y="85868"/>
                </a:lnTo>
                <a:lnTo>
                  <a:pt x="146850" y="114658"/>
                </a:lnTo>
                <a:lnTo>
                  <a:pt x="114649" y="146860"/>
                </a:lnTo>
                <a:lnTo>
                  <a:pt x="85860" y="182203"/>
                </a:lnTo>
                <a:lnTo>
                  <a:pt x="60756" y="220415"/>
                </a:lnTo>
                <a:lnTo>
                  <a:pt x="39608" y="261225"/>
                </a:lnTo>
                <a:lnTo>
                  <a:pt x="22686" y="304361"/>
                </a:lnTo>
                <a:lnTo>
                  <a:pt x="10264" y="349551"/>
                </a:lnTo>
                <a:lnTo>
                  <a:pt x="2611" y="396524"/>
                </a:lnTo>
                <a:lnTo>
                  <a:pt x="0" y="445008"/>
                </a:lnTo>
                <a:lnTo>
                  <a:pt x="2611" y="493491"/>
                </a:lnTo>
                <a:lnTo>
                  <a:pt x="10264" y="540464"/>
                </a:lnTo>
                <a:lnTo>
                  <a:pt x="22686" y="585654"/>
                </a:lnTo>
                <a:lnTo>
                  <a:pt x="39608" y="628790"/>
                </a:lnTo>
                <a:lnTo>
                  <a:pt x="60756" y="669600"/>
                </a:lnTo>
                <a:lnTo>
                  <a:pt x="85860" y="707812"/>
                </a:lnTo>
                <a:lnTo>
                  <a:pt x="114649" y="743155"/>
                </a:lnTo>
                <a:lnTo>
                  <a:pt x="146850" y="775357"/>
                </a:lnTo>
                <a:lnTo>
                  <a:pt x="182192" y="804147"/>
                </a:lnTo>
                <a:lnTo>
                  <a:pt x="220404" y="829253"/>
                </a:lnTo>
                <a:lnTo>
                  <a:pt x="261214" y="850403"/>
                </a:lnTo>
                <a:lnTo>
                  <a:pt x="304351" y="867326"/>
                </a:lnTo>
                <a:lnTo>
                  <a:pt x="349543" y="879750"/>
                </a:lnTo>
                <a:lnTo>
                  <a:pt x="396519" y="887404"/>
                </a:lnTo>
                <a:lnTo>
                  <a:pt x="445008" y="890016"/>
                </a:lnTo>
                <a:lnTo>
                  <a:pt x="493496" y="887404"/>
                </a:lnTo>
                <a:lnTo>
                  <a:pt x="540472" y="879750"/>
                </a:lnTo>
                <a:lnTo>
                  <a:pt x="585664" y="867326"/>
                </a:lnTo>
                <a:lnTo>
                  <a:pt x="628801" y="850403"/>
                </a:lnTo>
                <a:lnTo>
                  <a:pt x="669611" y="829253"/>
                </a:lnTo>
                <a:lnTo>
                  <a:pt x="707823" y="804147"/>
                </a:lnTo>
                <a:lnTo>
                  <a:pt x="743165" y="775357"/>
                </a:lnTo>
                <a:lnTo>
                  <a:pt x="775366" y="743155"/>
                </a:lnTo>
                <a:lnTo>
                  <a:pt x="804155" y="707812"/>
                </a:lnTo>
                <a:lnTo>
                  <a:pt x="829259" y="669600"/>
                </a:lnTo>
                <a:lnTo>
                  <a:pt x="850407" y="628790"/>
                </a:lnTo>
                <a:lnTo>
                  <a:pt x="867329" y="585654"/>
                </a:lnTo>
                <a:lnTo>
                  <a:pt x="879751" y="540464"/>
                </a:lnTo>
                <a:lnTo>
                  <a:pt x="887404" y="493491"/>
                </a:lnTo>
                <a:lnTo>
                  <a:pt x="890016" y="445008"/>
                </a:lnTo>
                <a:lnTo>
                  <a:pt x="887404" y="396524"/>
                </a:lnTo>
                <a:lnTo>
                  <a:pt x="879751" y="349551"/>
                </a:lnTo>
                <a:lnTo>
                  <a:pt x="867329" y="304361"/>
                </a:lnTo>
                <a:lnTo>
                  <a:pt x="850407" y="261225"/>
                </a:lnTo>
                <a:lnTo>
                  <a:pt x="829259" y="220415"/>
                </a:lnTo>
                <a:lnTo>
                  <a:pt x="804155" y="182203"/>
                </a:lnTo>
                <a:lnTo>
                  <a:pt x="775366" y="146860"/>
                </a:lnTo>
                <a:lnTo>
                  <a:pt x="743165" y="114658"/>
                </a:lnTo>
                <a:lnTo>
                  <a:pt x="707823" y="85868"/>
                </a:lnTo>
                <a:lnTo>
                  <a:pt x="669611" y="60762"/>
                </a:lnTo>
                <a:lnTo>
                  <a:pt x="628801" y="39612"/>
                </a:lnTo>
                <a:lnTo>
                  <a:pt x="585664" y="22689"/>
                </a:lnTo>
                <a:lnTo>
                  <a:pt x="540472" y="10265"/>
                </a:lnTo>
                <a:lnTo>
                  <a:pt x="493496" y="2611"/>
                </a:lnTo>
                <a:lnTo>
                  <a:pt x="445008" y="0"/>
                </a:lnTo>
                <a:close/>
              </a:path>
            </a:pathLst>
          </a:custGeom>
          <a:solidFill>
            <a:srgbClr val="007BB9">
              <a:alpha val="25097"/>
            </a:srgbClr>
          </a:solidFill>
        </p:spPr>
        <p:txBody>
          <a:bodyPr wrap="square" lIns="0" tIns="0" rIns="0" bIns="0" rtlCol="0"/>
          <a:lstStyle/>
          <a:p>
            <a:pPr defTabSz="685800"/>
            <a:endParaRPr sz="1350" kern="0">
              <a:solidFill>
                <a:sysClr val="windowText" lastClr="000000"/>
              </a:solidFill>
            </a:endParaRPr>
          </a:p>
        </p:txBody>
      </p:sp>
      <p:sp>
        <p:nvSpPr>
          <p:cNvPr id="3" name="object 3"/>
          <p:cNvSpPr/>
          <p:nvPr/>
        </p:nvSpPr>
        <p:spPr>
          <a:xfrm>
            <a:off x="4435983" y="3339846"/>
            <a:ext cx="667702" cy="667702"/>
          </a:xfrm>
          <a:custGeom>
            <a:avLst/>
            <a:gdLst/>
            <a:ahLst/>
            <a:cxnLst/>
            <a:rect l="l" t="t" r="r" b="b"/>
            <a:pathLst>
              <a:path w="890270" h="890270">
                <a:moveTo>
                  <a:pt x="445007" y="0"/>
                </a:moveTo>
                <a:lnTo>
                  <a:pt x="396524" y="2611"/>
                </a:lnTo>
                <a:lnTo>
                  <a:pt x="349551" y="10265"/>
                </a:lnTo>
                <a:lnTo>
                  <a:pt x="304361" y="22689"/>
                </a:lnTo>
                <a:lnTo>
                  <a:pt x="261225" y="39612"/>
                </a:lnTo>
                <a:lnTo>
                  <a:pt x="220415" y="60762"/>
                </a:lnTo>
                <a:lnTo>
                  <a:pt x="182203" y="85868"/>
                </a:lnTo>
                <a:lnTo>
                  <a:pt x="146860" y="114658"/>
                </a:lnTo>
                <a:lnTo>
                  <a:pt x="114658" y="146860"/>
                </a:lnTo>
                <a:lnTo>
                  <a:pt x="85868" y="182203"/>
                </a:lnTo>
                <a:lnTo>
                  <a:pt x="60762" y="220415"/>
                </a:lnTo>
                <a:lnTo>
                  <a:pt x="39612" y="261225"/>
                </a:lnTo>
                <a:lnTo>
                  <a:pt x="22689" y="304361"/>
                </a:lnTo>
                <a:lnTo>
                  <a:pt x="10265" y="349551"/>
                </a:lnTo>
                <a:lnTo>
                  <a:pt x="2611" y="396524"/>
                </a:lnTo>
                <a:lnTo>
                  <a:pt x="0" y="445008"/>
                </a:lnTo>
                <a:lnTo>
                  <a:pt x="2611" y="493491"/>
                </a:lnTo>
                <a:lnTo>
                  <a:pt x="10265" y="540464"/>
                </a:lnTo>
                <a:lnTo>
                  <a:pt x="22689" y="585654"/>
                </a:lnTo>
                <a:lnTo>
                  <a:pt x="39612" y="628790"/>
                </a:lnTo>
                <a:lnTo>
                  <a:pt x="60762" y="669600"/>
                </a:lnTo>
                <a:lnTo>
                  <a:pt x="85868" y="707812"/>
                </a:lnTo>
                <a:lnTo>
                  <a:pt x="114658" y="743155"/>
                </a:lnTo>
                <a:lnTo>
                  <a:pt x="146860" y="775357"/>
                </a:lnTo>
                <a:lnTo>
                  <a:pt x="182203" y="804147"/>
                </a:lnTo>
                <a:lnTo>
                  <a:pt x="220415" y="829253"/>
                </a:lnTo>
                <a:lnTo>
                  <a:pt x="261225" y="850403"/>
                </a:lnTo>
                <a:lnTo>
                  <a:pt x="304361" y="867326"/>
                </a:lnTo>
                <a:lnTo>
                  <a:pt x="349551" y="879750"/>
                </a:lnTo>
                <a:lnTo>
                  <a:pt x="396524" y="887404"/>
                </a:lnTo>
                <a:lnTo>
                  <a:pt x="445007" y="890016"/>
                </a:lnTo>
                <a:lnTo>
                  <a:pt x="493491" y="887404"/>
                </a:lnTo>
                <a:lnTo>
                  <a:pt x="540464" y="879750"/>
                </a:lnTo>
                <a:lnTo>
                  <a:pt x="585654" y="867326"/>
                </a:lnTo>
                <a:lnTo>
                  <a:pt x="628790" y="850403"/>
                </a:lnTo>
                <a:lnTo>
                  <a:pt x="669600" y="829253"/>
                </a:lnTo>
                <a:lnTo>
                  <a:pt x="707812" y="804147"/>
                </a:lnTo>
                <a:lnTo>
                  <a:pt x="743155" y="775357"/>
                </a:lnTo>
                <a:lnTo>
                  <a:pt x="775357" y="743155"/>
                </a:lnTo>
                <a:lnTo>
                  <a:pt x="804147" y="707812"/>
                </a:lnTo>
                <a:lnTo>
                  <a:pt x="829253" y="669600"/>
                </a:lnTo>
                <a:lnTo>
                  <a:pt x="850403" y="628790"/>
                </a:lnTo>
                <a:lnTo>
                  <a:pt x="867326" y="585654"/>
                </a:lnTo>
                <a:lnTo>
                  <a:pt x="879750" y="540464"/>
                </a:lnTo>
                <a:lnTo>
                  <a:pt x="887404" y="493491"/>
                </a:lnTo>
                <a:lnTo>
                  <a:pt x="890015" y="445008"/>
                </a:lnTo>
                <a:lnTo>
                  <a:pt x="887404" y="396524"/>
                </a:lnTo>
                <a:lnTo>
                  <a:pt x="879750" y="349551"/>
                </a:lnTo>
                <a:lnTo>
                  <a:pt x="867326" y="304361"/>
                </a:lnTo>
                <a:lnTo>
                  <a:pt x="850403" y="261225"/>
                </a:lnTo>
                <a:lnTo>
                  <a:pt x="829253" y="220415"/>
                </a:lnTo>
                <a:lnTo>
                  <a:pt x="804147" y="182203"/>
                </a:lnTo>
                <a:lnTo>
                  <a:pt x="775357" y="146860"/>
                </a:lnTo>
                <a:lnTo>
                  <a:pt x="743155" y="114658"/>
                </a:lnTo>
                <a:lnTo>
                  <a:pt x="707812" y="85868"/>
                </a:lnTo>
                <a:lnTo>
                  <a:pt x="669600" y="60762"/>
                </a:lnTo>
                <a:lnTo>
                  <a:pt x="628790" y="39612"/>
                </a:lnTo>
                <a:lnTo>
                  <a:pt x="585654" y="22689"/>
                </a:lnTo>
                <a:lnTo>
                  <a:pt x="540464" y="10265"/>
                </a:lnTo>
                <a:lnTo>
                  <a:pt x="493491" y="2611"/>
                </a:lnTo>
                <a:lnTo>
                  <a:pt x="445007" y="0"/>
                </a:lnTo>
                <a:close/>
              </a:path>
            </a:pathLst>
          </a:custGeom>
          <a:solidFill>
            <a:srgbClr val="007BB9">
              <a:alpha val="25097"/>
            </a:srgbClr>
          </a:solidFill>
        </p:spPr>
        <p:txBody>
          <a:bodyPr wrap="square" lIns="0" tIns="0" rIns="0" bIns="0" rtlCol="0"/>
          <a:lstStyle/>
          <a:p>
            <a:pPr defTabSz="685800"/>
            <a:endParaRPr sz="1350" kern="0">
              <a:solidFill>
                <a:sysClr val="windowText" lastClr="000000"/>
              </a:solidFill>
            </a:endParaRPr>
          </a:p>
        </p:txBody>
      </p:sp>
      <p:sp>
        <p:nvSpPr>
          <p:cNvPr id="5" name="object 5"/>
          <p:cNvSpPr txBox="1"/>
          <p:nvPr/>
        </p:nvSpPr>
        <p:spPr>
          <a:xfrm>
            <a:off x="5207127" y="3351371"/>
            <a:ext cx="3234214" cy="2225609"/>
          </a:xfrm>
          <a:prstGeom prst="rect">
            <a:avLst/>
          </a:prstGeom>
        </p:spPr>
        <p:txBody>
          <a:bodyPr vert="horz" wrap="square" lIns="0" tIns="9525" rIns="0" bIns="0" rtlCol="0">
            <a:spAutoFit/>
          </a:bodyPr>
          <a:lstStyle/>
          <a:p>
            <a:pPr marL="9525" defTabSz="685800">
              <a:spcBef>
                <a:spcPts val="75"/>
              </a:spcBef>
            </a:pPr>
            <a:r>
              <a:rPr b="1" kern="0" dirty="0">
                <a:solidFill>
                  <a:srgbClr val="003E71"/>
                </a:solidFill>
                <a:latin typeface="Source Sans 3"/>
                <a:cs typeface="Source Sans 3"/>
              </a:rPr>
              <a:t>On or</a:t>
            </a:r>
            <a:r>
              <a:rPr b="1" kern="0" spc="-4" dirty="0">
                <a:solidFill>
                  <a:srgbClr val="003E71"/>
                </a:solidFill>
                <a:latin typeface="Source Sans 3"/>
                <a:cs typeface="Source Sans 3"/>
              </a:rPr>
              <a:t> </a:t>
            </a:r>
            <a:r>
              <a:rPr b="1" kern="0" dirty="0">
                <a:solidFill>
                  <a:srgbClr val="003E71"/>
                </a:solidFill>
                <a:latin typeface="Source Sans 3"/>
                <a:cs typeface="Source Sans 3"/>
              </a:rPr>
              <a:t>After</a:t>
            </a:r>
            <a:r>
              <a:rPr b="1" kern="0" spc="-26" dirty="0">
                <a:solidFill>
                  <a:srgbClr val="003E71"/>
                </a:solidFill>
                <a:latin typeface="Source Sans 3"/>
                <a:cs typeface="Source Sans 3"/>
              </a:rPr>
              <a:t> </a:t>
            </a:r>
            <a:r>
              <a:rPr b="1" kern="0" dirty="0">
                <a:solidFill>
                  <a:srgbClr val="003E71"/>
                </a:solidFill>
                <a:latin typeface="Source Sans 3"/>
                <a:cs typeface="Source Sans 3"/>
              </a:rPr>
              <a:t>September</a:t>
            </a:r>
            <a:r>
              <a:rPr b="1" kern="0" spc="-19" dirty="0">
                <a:solidFill>
                  <a:srgbClr val="003E71"/>
                </a:solidFill>
                <a:latin typeface="Source Sans 3"/>
                <a:cs typeface="Source Sans 3"/>
              </a:rPr>
              <a:t> </a:t>
            </a:r>
            <a:r>
              <a:rPr b="1" kern="0" dirty="0">
                <a:solidFill>
                  <a:srgbClr val="003E71"/>
                </a:solidFill>
                <a:latin typeface="Source Sans 3"/>
                <a:cs typeface="Source Sans 3"/>
              </a:rPr>
              <a:t>11,</a:t>
            </a:r>
            <a:r>
              <a:rPr b="1" kern="0" spc="-15" dirty="0">
                <a:solidFill>
                  <a:srgbClr val="003E71"/>
                </a:solidFill>
                <a:latin typeface="Source Sans 3"/>
                <a:cs typeface="Source Sans 3"/>
              </a:rPr>
              <a:t> </a:t>
            </a:r>
            <a:r>
              <a:rPr b="1" kern="0" spc="-8" dirty="0">
                <a:solidFill>
                  <a:srgbClr val="003E71"/>
                </a:solidFill>
                <a:latin typeface="Source Sans 3"/>
                <a:cs typeface="Source Sans 3"/>
              </a:rPr>
              <a:t>2001:</a:t>
            </a:r>
            <a:endParaRPr kern="0" dirty="0">
              <a:solidFill>
                <a:sysClr val="windowText" lastClr="000000"/>
              </a:solidFill>
              <a:latin typeface="Source Sans 3"/>
              <a:cs typeface="Source Sans 3"/>
            </a:endParaRPr>
          </a:p>
          <a:p>
            <a:pPr marL="224314" indent="-215265" defTabSz="685800">
              <a:spcBef>
                <a:spcPts val="26"/>
              </a:spcBef>
              <a:buFont typeface="Wingdings"/>
              <a:buChar char=""/>
              <a:tabLst>
                <a:tab pos="224314" algn="l"/>
                <a:tab pos="224790" algn="l"/>
              </a:tabLst>
            </a:pPr>
            <a:r>
              <a:rPr sz="1350" b="1" kern="0" spc="-8" dirty="0">
                <a:solidFill>
                  <a:srgbClr val="007AB9"/>
                </a:solidFill>
                <a:latin typeface="Source Sans 3 Semibold"/>
                <a:cs typeface="Source Sans 3 Semibold"/>
              </a:rPr>
              <a:t>Afghanistan</a:t>
            </a:r>
            <a:endParaRPr sz="1350" kern="0" dirty="0">
              <a:solidFill>
                <a:sysClr val="windowText" lastClr="000000"/>
              </a:solidFill>
              <a:latin typeface="Source Sans 3 Semibold"/>
              <a:cs typeface="Source Sans 3 Semibold"/>
            </a:endParaRPr>
          </a:p>
          <a:p>
            <a:pPr marL="224314" indent="-215265" defTabSz="685800">
              <a:buFont typeface="Wingdings"/>
              <a:buChar char=""/>
              <a:tabLst>
                <a:tab pos="224314" algn="l"/>
                <a:tab pos="224790" algn="l"/>
              </a:tabLst>
            </a:pPr>
            <a:r>
              <a:rPr sz="1350" b="1" kern="0" spc="-8" dirty="0">
                <a:solidFill>
                  <a:srgbClr val="003E71"/>
                </a:solidFill>
                <a:latin typeface="Source Sans 3 Semibold"/>
                <a:cs typeface="Source Sans 3 Semibold"/>
              </a:rPr>
              <a:t>Djibouti</a:t>
            </a:r>
            <a:endParaRPr sz="1350" kern="0" dirty="0">
              <a:solidFill>
                <a:sysClr val="windowText" lastClr="000000"/>
              </a:solidFill>
              <a:latin typeface="Source Sans 3 Semibold"/>
              <a:cs typeface="Source Sans 3 Semibold"/>
            </a:endParaRPr>
          </a:p>
          <a:p>
            <a:pPr marL="224314" indent="-215265" defTabSz="685800">
              <a:buFont typeface="Wingdings"/>
              <a:buChar char=""/>
              <a:tabLst>
                <a:tab pos="224314" algn="l"/>
                <a:tab pos="224790" algn="l"/>
              </a:tabLst>
            </a:pPr>
            <a:r>
              <a:rPr sz="1350" b="1" kern="0" spc="-8" dirty="0">
                <a:solidFill>
                  <a:srgbClr val="007AB9"/>
                </a:solidFill>
                <a:latin typeface="Source Sans 3 Semibold"/>
                <a:cs typeface="Source Sans 3 Semibold"/>
              </a:rPr>
              <a:t>Egypt</a:t>
            </a:r>
            <a:endParaRPr sz="1350" kern="0" dirty="0">
              <a:solidFill>
                <a:sysClr val="windowText" lastClr="000000"/>
              </a:solidFill>
              <a:latin typeface="Source Sans 3 Semibold"/>
              <a:cs typeface="Source Sans 3 Semibold"/>
            </a:endParaRPr>
          </a:p>
          <a:p>
            <a:pPr marL="224314" indent="-215265" defTabSz="685800">
              <a:buFont typeface="Wingdings"/>
              <a:buChar char=""/>
              <a:tabLst>
                <a:tab pos="224314" algn="l"/>
                <a:tab pos="224790" algn="l"/>
              </a:tabLst>
            </a:pPr>
            <a:r>
              <a:rPr sz="1350" b="1" kern="0" spc="-8" dirty="0">
                <a:solidFill>
                  <a:srgbClr val="003E71"/>
                </a:solidFill>
                <a:latin typeface="Source Sans 3 Semibold"/>
                <a:cs typeface="Source Sans 3 Semibold"/>
              </a:rPr>
              <a:t>Jordan</a:t>
            </a:r>
            <a:endParaRPr sz="1350" kern="0" dirty="0">
              <a:solidFill>
                <a:sysClr val="windowText" lastClr="000000"/>
              </a:solidFill>
              <a:latin typeface="Source Sans 3 Semibold"/>
              <a:cs typeface="Source Sans 3 Semibold"/>
            </a:endParaRPr>
          </a:p>
          <a:p>
            <a:pPr marL="224314" indent="-215265" defTabSz="685800">
              <a:buFont typeface="Wingdings"/>
              <a:buChar char=""/>
              <a:tabLst>
                <a:tab pos="224314" algn="l"/>
                <a:tab pos="224790" algn="l"/>
              </a:tabLst>
            </a:pPr>
            <a:r>
              <a:rPr sz="1350" b="1" kern="0" spc="-8" dirty="0">
                <a:solidFill>
                  <a:srgbClr val="007AB9"/>
                </a:solidFill>
                <a:latin typeface="Source Sans 3 Semibold"/>
                <a:cs typeface="Source Sans 3 Semibold"/>
              </a:rPr>
              <a:t>Lebanon</a:t>
            </a:r>
            <a:endParaRPr sz="1350" kern="0" dirty="0">
              <a:solidFill>
                <a:sysClr val="windowText" lastClr="000000"/>
              </a:solidFill>
              <a:latin typeface="Source Sans 3 Semibold"/>
              <a:cs typeface="Source Sans 3 Semibold"/>
            </a:endParaRPr>
          </a:p>
          <a:p>
            <a:pPr marL="224314" indent="-215265" defTabSz="685800">
              <a:buFont typeface="Wingdings"/>
              <a:buChar char=""/>
              <a:tabLst>
                <a:tab pos="224314" algn="l"/>
                <a:tab pos="224790" algn="l"/>
              </a:tabLst>
            </a:pPr>
            <a:r>
              <a:rPr sz="1350" b="1" kern="0" spc="-8" dirty="0">
                <a:solidFill>
                  <a:srgbClr val="003E71"/>
                </a:solidFill>
                <a:latin typeface="Source Sans 3 Semibold"/>
                <a:cs typeface="Source Sans 3 Semibold"/>
              </a:rPr>
              <a:t>Syria</a:t>
            </a:r>
            <a:endParaRPr sz="1350" kern="0" dirty="0">
              <a:solidFill>
                <a:sysClr val="windowText" lastClr="000000"/>
              </a:solidFill>
              <a:latin typeface="Source Sans 3 Semibold"/>
              <a:cs typeface="Source Sans 3 Semibold"/>
            </a:endParaRPr>
          </a:p>
          <a:p>
            <a:pPr marL="224314" indent="-215265" defTabSz="685800">
              <a:buFont typeface="Wingdings"/>
              <a:buChar char=""/>
              <a:tabLst>
                <a:tab pos="224314" algn="l"/>
                <a:tab pos="224790" algn="l"/>
              </a:tabLst>
            </a:pPr>
            <a:r>
              <a:rPr sz="1350" b="1" kern="0" spc="-8" dirty="0">
                <a:solidFill>
                  <a:srgbClr val="007AB9"/>
                </a:solidFill>
                <a:latin typeface="Source Sans 3 Semibold"/>
                <a:cs typeface="Source Sans 3 Semibold"/>
              </a:rPr>
              <a:t>Uzbekistan</a:t>
            </a:r>
            <a:endParaRPr sz="1350" kern="0" dirty="0">
              <a:solidFill>
                <a:sysClr val="windowText" lastClr="000000"/>
              </a:solidFill>
              <a:latin typeface="Source Sans 3 Semibold"/>
              <a:cs typeface="Source Sans 3 Semibold"/>
            </a:endParaRPr>
          </a:p>
          <a:p>
            <a:pPr marL="224314" indent="-215265" defTabSz="685800">
              <a:buFont typeface="Wingdings"/>
              <a:buChar char=""/>
              <a:tabLst>
                <a:tab pos="224314" algn="l"/>
                <a:tab pos="224790" algn="l"/>
              </a:tabLst>
            </a:pPr>
            <a:r>
              <a:rPr sz="1350" b="1" kern="0" spc="-8" dirty="0">
                <a:solidFill>
                  <a:srgbClr val="003E71"/>
                </a:solidFill>
                <a:latin typeface="Source Sans 3 Semibold"/>
                <a:cs typeface="Source Sans 3 Semibold"/>
              </a:rPr>
              <a:t>Yemen</a:t>
            </a:r>
            <a:endParaRPr sz="1350" kern="0" dirty="0">
              <a:solidFill>
                <a:sysClr val="windowText" lastClr="000000"/>
              </a:solidFill>
              <a:latin typeface="Source Sans 3 Semibold"/>
              <a:cs typeface="Source Sans 3 Semibold"/>
            </a:endParaRPr>
          </a:p>
        </p:txBody>
      </p:sp>
      <p:pic>
        <p:nvPicPr>
          <p:cNvPr id="6" name="object 6"/>
          <p:cNvPicPr/>
          <p:nvPr/>
        </p:nvPicPr>
        <p:blipFill>
          <a:blip r:embed="rId2" cstate="print"/>
          <a:stretch>
            <a:fillRect/>
          </a:stretch>
        </p:blipFill>
        <p:spPr>
          <a:xfrm>
            <a:off x="4609439" y="3356991"/>
            <a:ext cx="292767" cy="524357"/>
          </a:xfrm>
          <a:prstGeom prst="rect">
            <a:avLst/>
          </a:prstGeom>
        </p:spPr>
      </p:pic>
      <p:sp>
        <p:nvSpPr>
          <p:cNvPr id="7" name="object 7"/>
          <p:cNvSpPr txBox="1"/>
          <p:nvPr/>
        </p:nvSpPr>
        <p:spPr>
          <a:xfrm>
            <a:off x="1096423" y="3351371"/>
            <a:ext cx="2698433" cy="2433358"/>
          </a:xfrm>
          <a:prstGeom prst="rect">
            <a:avLst/>
          </a:prstGeom>
        </p:spPr>
        <p:txBody>
          <a:bodyPr vert="horz" wrap="square" lIns="0" tIns="9525" rIns="0" bIns="0" rtlCol="0">
            <a:spAutoFit/>
          </a:bodyPr>
          <a:lstStyle/>
          <a:p>
            <a:pPr marL="9525" defTabSz="685800">
              <a:spcBef>
                <a:spcPts val="75"/>
              </a:spcBef>
            </a:pPr>
            <a:r>
              <a:rPr b="1" kern="0" dirty="0">
                <a:solidFill>
                  <a:srgbClr val="003E71"/>
                </a:solidFill>
                <a:latin typeface="Source Sans 3"/>
                <a:cs typeface="Source Sans 3"/>
              </a:rPr>
              <a:t>On or</a:t>
            </a:r>
            <a:r>
              <a:rPr b="1" kern="0" spc="-8" dirty="0">
                <a:solidFill>
                  <a:srgbClr val="003E71"/>
                </a:solidFill>
                <a:latin typeface="Source Sans 3"/>
                <a:cs typeface="Source Sans 3"/>
              </a:rPr>
              <a:t> </a:t>
            </a:r>
            <a:r>
              <a:rPr b="1" kern="0" dirty="0">
                <a:solidFill>
                  <a:srgbClr val="003E71"/>
                </a:solidFill>
                <a:latin typeface="Source Sans 3"/>
                <a:cs typeface="Source Sans 3"/>
              </a:rPr>
              <a:t>After</a:t>
            </a:r>
            <a:r>
              <a:rPr b="1" kern="0" spc="-23" dirty="0">
                <a:solidFill>
                  <a:srgbClr val="003E71"/>
                </a:solidFill>
                <a:latin typeface="Source Sans 3"/>
                <a:cs typeface="Source Sans 3"/>
              </a:rPr>
              <a:t> </a:t>
            </a:r>
            <a:r>
              <a:rPr b="1" kern="0" dirty="0">
                <a:solidFill>
                  <a:srgbClr val="003E71"/>
                </a:solidFill>
                <a:latin typeface="Source Sans 3"/>
                <a:cs typeface="Source Sans 3"/>
              </a:rPr>
              <a:t>August</a:t>
            </a:r>
            <a:r>
              <a:rPr b="1" kern="0" spc="-15" dirty="0">
                <a:solidFill>
                  <a:srgbClr val="003E71"/>
                </a:solidFill>
                <a:latin typeface="Source Sans 3"/>
                <a:cs typeface="Source Sans 3"/>
              </a:rPr>
              <a:t> </a:t>
            </a:r>
            <a:r>
              <a:rPr b="1" kern="0" dirty="0">
                <a:solidFill>
                  <a:srgbClr val="003E71"/>
                </a:solidFill>
                <a:latin typeface="Source Sans 3"/>
                <a:cs typeface="Source Sans 3"/>
              </a:rPr>
              <a:t>2,</a:t>
            </a:r>
            <a:r>
              <a:rPr b="1" kern="0" spc="-4" dirty="0">
                <a:solidFill>
                  <a:srgbClr val="003E71"/>
                </a:solidFill>
                <a:latin typeface="Source Sans 3"/>
                <a:cs typeface="Source Sans 3"/>
              </a:rPr>
              <a:t> </a:t>
            </a:r>
            <a:r>
              <a:rPr b="1" kern="0" spc="-8" dirty="0">
                <a:solidFill>
                  <a:srgbClr val="003E71"/>
                </a:solidFill>
                <a:latin typeface="Source Sans 3"/>
                <a:cs typeface="Source Sans 3"/>
              </a:rPr>
              <a:t>1990:</a:t>
            </a:r>
            <a:endParaRPr kern="0">
              <a:solidFill>
                <a:sysClr val="windowText" lastClr="000000"/>
              </a:solidFill>
              <a:latin typeface="Source Sans 3"/>
              <a:cs typeface="Source Sans 3"/>
            </a:endParaRPr>
          </a:p>
          <a:p>
            <a:pPr marL="224314" indent="-215265" defTabSz="685800">
              <a:spcBef>
                <a:spcPts val="26"/>
              </a:spcBef>
              <a:buFont typeface="Wingdings"/>
              <a:buChar char=""/>
              <a:tabLst>
                <a:tab pos="224314" algn="l"/>
                <a:tab pos="224790" algn="l"/>
              </a:tabLst>
            </a:pPr>
            <a:r>
              <a:rPr sz="1350" b="1" kern="0" spc="-8" dirty="0">
                <a:solidFill>
                  <a:srgbClr val="007AB9"/>
                </a:solidFill>
                <a:latin typeface="Source Sans 3 Semibold"/>
                <a:cs typeface="Source Sans 3 Semibold"/>
              </a:rPr>
              <a:t>Bahrain</a:t>
            </a:r>
            <a:endParaRPr sz="1350" kern="0">
              <a:solidFill>
                <a:sysClr val="windowText" lastClr="000000"/>
              </a:solidFill>
              <a:latin typeface="Source Sans 3 Semibold"/>
              <a:cs typeface="Source Sans 3 Semibold"/>
            </a:endParaRPr>
          </a:p>
          <a:p>
            <a:pPr marL="224314" indent="-215265" defTabSz="685800">
              <a:buFont typeface="Wingdings"/>
              <a:buChar char=""/>
              <a:tabLst>
                <a:tab pos="224314" algn="l"/>
                <a:tab pos="224790" algn="l"/>
              </a:tabLst>
            </a:pPr>
            <a:r>
              <a:rPr sz="1350" b="1" kern="0" spc="-15" dirty="0">
                <a:solidFill>
                  <a:srgbClr val="003E71"/>
                </a:solidFill>
                <a:latin typeface="Source Sans 3 Semibold"/>
                <a:cs typeface="Source Sans 3 Semibold"/>
              </a:rPr>
              <a:t>Iraq</a:t>
            </a:r>
            <a:endParaRPr sz="1350" kern="0">
              <a:solidFill>
                <a:sysClr val="windowText" lastClr="000000"/>
              </a:solidFill>
              <a:latin typeface="Source Sans 3 Semibold"/>
              <a:cs typeface="Source Sans 3 Semibold"/>
            </a:endParaRPr>
          </a:p>
          <a:p>
            <a:pPr marL="224314" indent="-215265" defTabSz="685800">
              <a:buFont typeface="Wingdings"/>
              <a:buChar char=""/>
              <a:tabLst>
                <a:tab pos="224314" algn="l"/>
                <a:tab pos="224790" algn="l"/>
              </a:tabLst>
            </a:pPr>
            <a:r>
              <a:rPr sz="1350" b="1" kern="0" spc="-8" dirty="0">
                <a:solidFill>
                  <a:srgbClr val="007AB9"/>
                </a:solidFill>
                <a:latin typeface="Source Sans 3 Semibold"/>
                <a:cs typeface="Source Sans 3 Semibold"/>
              </a:rPr>
              <a:t>Kuwait</a:t>
            </a:r>
            <a:endParaRPr sz="1350" kern="0">
              <a:solidFill>
                <a:sysClr val="windowText" lastClr="000000"/>
              </a:solidFill>
              <a:latin typeface="Source Sans 3 Semibold"/>
              <a:cs typeface="Source Sans 3 Semibold"/>
            </a:endParaRPr>
          </a:p>
          <a:p>
            <a:pPr marL="224314" indent="-215265" defTabSz="685800">
              <a:buFont typeface="Wingdings"/>
              <a:buChar char=""/>
              <a:tabLst>
                <a:tab pos="224314" algn="l"/>
                <a:tab pos="224790" algn="l"/>
              </a:tabLst>
            </a:pPr>
            <a:r>
              <a:rPr sz="1350" b="1" kern="0" spc="-15" dirty="0">
                <a:solidFill>
                  <a:srgbClr val="003E71"/>
                </a:solidFill>
                <a:latin typeface="Source Sans 3 Semibold"/>
                <a:cs typeface="Source Sans 3 Semibold"/>
              </a:rPr>
              <a:t>Oman</a:t>
            </a:r>
            <a:endParaRPr sz="1350" kern="0">
              <a:solidFill>
                <a:sysClr val="windowText" lastClr="000000"/>
              </a:solidFill>
              <a:latin typeface="Source Sans 3 Semibold"/>
              <a:cs typeface="Source Sans 3 Semibold"/>
            </a:endParaRPr>
          </a:p>
          <a:p>
            <a:pPr marL="224314" indent="-215265" defTabSz="685800">
              <a:buFont typeface="Wingdings"/>
              <a:buChar char=""/>
              <a:tabLst>
                <a:tab pos="224314" algn="l"/>
                <a:tab pos="224790" algn="l"/>
              </a:tabLst>
            </a:pPr>
            <a:r>
              <a:rPr sz="1350" b="1" kern="0" spc="-15" dirty="0">
                <a:solidFill>
                  <a:srgbClr val="007AB9"/>
                </a:solidFill>
                <a:latin typeface="Source Sans 3 Semibold"/>
                <a:cs typeface="Source Sans 3 Semibold"/>
              </a:rPr>
              <a:t>Qatar</a:t>
            </a:r>
            <a:endParaRPr sz="1350" kern="0">
              <a:solidFill>
                <a:sysClr val="windowText" lastClr="000000"/>
              </a:solidFill>
              <a:latin typeface="Source Sans 3 Semibold"/>
              <a:cs typeface="Source Sans 3 Semibold"/>
            </a:endParaRPr>
          </a:p>
          <a:p>
            <a:pPr marL="224314" indent="-215265" defTabSz="685800">
              <a:buFont typeface="Wingdings"/>
              <a:buChar char=""/>
              <a:tabLst>
                <a:tab pos="224314" algn="l"/>
                <a:tab pos="224790" algn="l"/>
              </a:tabLst>
            </a:pPr>
            <a:r>
              <a:rPr sz="1350" b="1" kern="0" dirty="0">
                <a:solidFill>
                  <a:srgbClr val="003E71"/>
                </a:solidFill>
                <a:latin typeface="Source Sans 3 Semibold"/>
                <a:cs typeface="Source Sans 3 Semibold"/>
              </a:rPr>
              <a:t>Saudi</a:t>
            </a:r>
            <a:r>
              <a:rPr sz="1350" b="1" kern="0" spc="-15" dirty="0">
                <a:solidFill>
                  <a:srgbClr val="003E71"/>
                </a:solidFill>
                <a:latin typeface="Source Sans 3 Semibold"/>
                <a:cs typeface="Source Sans 3 Semibold"/>
              </a:rPr>
              <a:t> </a:t>
            </a:r>
            <a:r>
              <a:rPr sz="1350" b="1" kern="0" spc="-8" dirty="0">
                <a:solidFill>
                  <a:srgbClr val="003E71"/>
                </a:solidFill>
                <a:latin typeface="Source Sans 3 Semibold"/>
                <a:cs typeface="Source Sans 3 Semibold"/>
              </a:rPr>
              <a:t>Arabia</a:t>
            </a:r>
            <a:endParaRPr sz="1350" kern="0">
              <a:solidFill>
                <a:sysClr val="windowText" lastClr="000000"/>
              </a:solidFill>
              <a:latin typeface="Source Sans 3 Semibold"/>
              <a:cs typeface="Source Sans 3 Semibold"/>
            </a:endParaRPr>
          </a:p>
          <a:p>
            <a:pPr marL="224314" indent="-215265" defTabSz="685800">
              <a:buFont typeface="Wingdings"/>
              <a:buChar char=""/>
              <a:tabLst>
                <a:tab pos="224314" algn="l"/>
                <a:tab pos="224790" algn="l"/>
              </a:tabLst>
            </a:pPr>
            <a:r>
              <a:rPr sz="1350" b="1" kern="0" spc="-8" dirty="0">
                <a:solidFill>
                  <a:srgbClr val="007AB9"/>
                </a:solidFill>
                <a:latin typeface="Source Sans 3 Semibold"/>
                <a:cs typeface="Source Sans 3 Semibold"/>
              </a:rPr>
              <a:t>Somalia</a:t>
            </a:r>
            <a:endParaRPr sz="1350" kern="0">
              <a:solidFill>
                <a:sysClr val="windowText" lastClr="000000"/>
              </a:solidFill>
              <a:latin typeface="Source Sans 3 Semibold"/>
              <a:cs typeface="Source Sans 3 Semibold"/>
            </a:endParaRPr>
          </a:p>
          <a:p>
            <a:pPr marL="224314" indent="-215265" defTabSz="685800">
              <a:buFont typeface="Wingdings"/>
              <a:buChar char=""/>
              <a:tabLst>
                <a:tab pos="224314" algn="l"/>
                <a:tab pos="224790" algn="l"/>
              </a:tabLst>
            </a:pPr>
            <a:r>
              <a:rPr sz="1350" b="1" kern="0" dirty="0">
                <a:solidFill>
                  <a:srgbClr val="003E71"/>
                </a:solidFill>
                <a:latin typeface="Source Sans 3 Semibold"/>
                <a:cs typeface="Source Sans 3 Semibold"/>
              </a:rPr>
              <a:t>The</a:t>
            </a:r>
            <a:r>
              <a:rPr sz="1350" b="1" kern="0" spc="-4" dirty="0">
                <a:solidFill>
                  <a:srgbClr val="003E71"/>
                </a:solidFill>
                <a:latin typeface="Source Sans 3 Semibold"/>
                <a:cs typeface="Source Sans 3 Semibold"/>
              </a:rPr>
              <a:t> </a:t>
            </a:r>
            <a:r>
              <a:rPr sz="1350" b="1" kern="0" dirty="0">
                <a:solidFill>
                  <a:srgbClr val="003E71"/>
                </a:solidFill>
                <a:latin typeface="Source Sans 3 Semibold"/>
                <a:cs typeface="Source Sans 3 Semibold"/>
              </a:rPr>
              <a:t>United Arab</a:t>
            </a:r>
            <a:r>
              <a:rPr sz="1350" b="1" kern="0" spc="-8" dirty="0">
                <a:solidFill>
                  <a:srgbClr val="003E71"/>
                </a:solidFill>
                <a:latin typeface="Source Sans 3 Semibold"/>
                <a:cs typeface="Source Sans 3 Semibold"/>
              </a:rPr>
              <a:t> </a:t>
            </a:r>
            <a:r>
              <a:rPr sz="1350" b="1" kern="0" dirty="0">
                <a:solidFill>
                  <a:srgbClr val="003E71"/>
                </a:solidFill>
                <a:latin typeface="Source Sans 3 Semibold"/>
                <a:cs typeface="Source Sans 3 Semibold"/>
              </a:rPr>
              <a:t>Emirates</a:t>
            </a:r>
            <a:r>
              <a:rPr sz="1350" b="1" kern="0" spc="-4" dirty="0">
                <a:solidFill>
                  <a:srgbClr val="003E71"/>
                </a:solidFill>
                <a:latin typeface="Source Sans 3 Semibold"/>
                <a:cs typeface="Source Sans 3 Semibold"/>
              </a:rPr>
              <a:t> </a:t>
            </a:r>
            <a:r>
              <a:rPr sz="1350" b="1" kern="0" spc="-15" dirty="0">
                <a:solidFill>
                  <a:srgbClr val="003E71"/>
                </a:solidFill>
                <a:latin typeface="Source Sans 3 Semibold"/>
                <a:cs typeface="Source Sans 3 Semibold"/>
              </a:rPr>
              <a:t>(UAE)</a:t>
            </a:r>
            <a:endParaRPr sz="1350" kern="0">
              <a:solidFill>
                <a:sysClr val="windowText" lastClr="000000"/>
              </a:solidFill>
              <a:latin typeface="Source Sans 3 Semibold"/>
              <a:cs typeface="Source Sans 3 Semibold"/>
            </a:endParaRPr>
          </a:p>
        </p:txBody>
      </p:sp>
      <p:grpSp>
        <p:nvGrpSpPr>
          <p:cNvPr id="8" name="object 8"/>
          <p:cNvGrpSpPr/>
          <p:nvPr/>
        </p:nvGrpSpPr>
        <p:grpSpPr>
          <a:xfrm>
            <a:off x="453088" y="3443612"/>
            <a:ext cx="467201" cy="506730"/>
            <a:chOff x="604117" y="3448483"/>
            <a:chExt cx="622935" cy="675640"/>
          </a:xfrm>
        </p:grpSpPr>
        <p:sp>
          <p:nvSpPr>
            <p:cNvPr id="9" name="object 9"/>
            <p:cNvSpPr/>
            <p:nvPr/>
          </p:nvSpPr>
          <p:spPr>
            <a:xfrm>
              <a:off x="604113" y="3448494"/>
              <a:ext cx="622300" cy="675640"/>
            </a:xfrm>
            <a:custGeom>
              <a:avLst/>
              <a:gdLst/>
              <a:ahLst/>
              <a:cxnLst/>
              <a:rect l="l" t="t" r="r" b="b"/>
              <a:pathLst>
                <a:path w="622300" h="675639">
                  <a:moveTo>
                    <a:pt x="622109" y="277672"/>
                  </a:moveTo>
                  <a:lnTo>
                    <a:pt x="614807" y="265214"/>
                  </a:lnTo>
                  <a:lnTo>
                    <a:pt x="604393" y="257949"/>
                  </a:lnTo>
                  <a:lnTo>
                    <a:pt x="599084" y="255587"/>
                  </a:lnTo>
                  <a:lnTo>
                    <a:pt x="329831" y="345503"/>
                  </a:lnTo>
                  <a:lnTo>
                    <a:pt x="292493" y="283311"/>
                  </a:lnTo>
                  <a:lnTo>
                    <a:pt x="390944" y="276275"/>
                  </a:lnTo>
                  <a:lnTo>
                    <a:pt x="478980" y="260819"/>
                  </a:lnTo>
                  <a:lnTo>
                    <a:pt x="542302" y="245376"/>
                  </a:lnTo>
                  <a:lnTo>
                    <a:pt x="566585" y="238340"/>
                  </a:lnTo>
                  <a:lnTo>
                    <a:pt x="559333" y="200837"/>
                  </a:lnTo>
                  <a:lnTo>
                    <a:pt x="523735" y="118478"/>
                  </a:lnTo>
                  <a:lnTo>
                    <a:pt x="439051" y="36461"/>
                  </a:lnTo>
                  <a:lnTo>
                    <a:pt x="284518" y="0"/>
                  </a:lnTo>
                  <a:lnTo>
                    <a:pt x="136245" y="45046"/>
                  </a:lnTo>
                  <a:lnTo>
                    <a:pt x="65913" y="142341"/>
                  </a:lnTo>
                  <a:lnTo>
                    <a:pt x="44792" y="239293"/>
                  </a:lnTo>
                  <a:lnTo>
                    <a:pt x="44157" y="282079"/>
                  </a:lnTo>
                  <a:lnTo>
                    <a:pt x="42926" y="282079"/>
                  </a:lnTo>
                  <a:lnTo>
                    <a:pt x="44145" y="282905"/>
                  </a:lnTo>
                  <a:lnTo>
                    <a:pt x="44145" y="283311"/>
                  </a:lnTo>
                  <a:lnTo>
                    <a:pt x="36131" y="296976"/>
                  </a:lnTo>
                  <a:lnTo>
                    <a:pt x="19088" y="329349"/>
                  </a:lnTo>
                  <a:lnTo>
                    <a:pt x="3530" y="367487"/>
                  </a:lnTo>
                  <a:lnTo>
                    <a:pt x="0" y="398475"/>
                  </a:lnTo>
                  <a:lnTo>
                    <a:pt x="60528" y="411619"/>
                  </a:lnTo>
                  <a:lnTo>
                    <a:pt x="131686" y="411670"/>
                  </a:lnTo>
                  <a:lnTo>
                    <a:pt x="117729" y="416331"/>
                  </a:lnTo>
                  <a:lnTo>
                    <a:pt x="125945" y="435470"/>
                  </a:lnTo>
                  <a:lnTo>
                    <a:pt x="134747" y="457606"/>
                  </a:lnTo>
                  <a:lnTo>
                    <a:pt x="143776" y="479742"/>
                  </a:lnTo>
                  <a:lnTo>
                    <a:pt x="169621" y="526630"/>
                  </a:lnTo>
                  <a:lnTo>
                    <a:pt x="221665" y="572223"/>
                  </a:lnTo>
                  <a:lnTo>
                    <a:pt x="230022" y="572681"/>
                  </a:lnTo>
                  <a:lnTo>
                    <a:pt x="229108" y="574065"/>
                  </a:lnTo>
                  <a:lnTo>
                    <a:pt x="227495" y="582002"/>
                  </a:lnTo>
                  <a:lnTo>
                    <a:pt x="227495" y="654062"/>
                  </a:lnTo>
                  <a:lnTo>
                    <a:pt x="229108" y="662368"/>
                  </a:lnTo>
                  <a:lnTo>
                    <a:pt x="233553" y="669239"/>
                  </a:lnTo>
                  <a:lnTo>
                    <a:pt x="240169" y="673900"/>
                  </a:lnTo>
                  <a:lnTo>
                    <a:pt x="248335" y="675627"/>
                  </a:lnTo>
                  <a:lnTo>
                    <a:pt x="256438" y="673900"/>
                  </a:lnTo>
                  <a:lnTo>
                    <a:pt x="262978" y="669239"/>
                  </a:lnTo>
                  <a:lnTo>
                    <a:pt x="267576" y="662368"/>
                  </a:lnTo>
                  <a:lnTo>
                    <a:pt x="269798" y="654062"/>
                  </a:lnTo>
                  <a:lnTo>
                    <a:pt x="269798" y="582002"/>
                  </a:lnTo>
                  <a:lnTo>
                    <a:pt x="268084" y="574065"/>
                  </a:lnTo>
                  <a:lnTo>
                    <a:pt x="264668" y="569175"/>
                  </a:lnTo>
                  <a:lnTo>
                    <a:pt x="284899" y="559587"/>
                  </a:lnTo>
                  <a:lnTo>
                    <a:pt x="326212" y="509054"/>
                  </a:lnTo>
                  <a:lnTo>
                    <a:pt x="353364" y="447357"/>
                  </a:lnTo>
                  <a:lnTo>
                    <a:pt x="364617" y="414566"/>
                  </a:lnTo>
                  <a:lnTo>
                    <a:pt x="379666" y="384200"/>
                  </a:lnTo>
                  <a:lnTo>
                    <a:pt x="402259" y="361518"/>
                  </a:lnTo>
                  <a:lnTo>
                    <a:pt x="439534" y="346684"/>
                  </a:lnTo>
                  <a:lnTo>
                    <a:pt x="491832" y="334340"/>
                  </a:lnTo>
                  <a:lnTo>
                    <a:pt x="547065" y="322808"/>
                  </a:lnTo>
                  <a:lnTo>
                    <a:pt x="593178" y="310464"/>
                  </a:lnTo>
                  <a:lnTo>
                    <a:pt x="618096" y="295630"/>
                  </a:lnTo>
                  <a:lnTo>
                    <a:pt x="622109" y="277672"/>
                  </a:lnTo>
                  <a:close/>
                </a:path>
              </a:pathLst>
            </a:custGeom>
            <a:solidFill>
              <a:srgbClr val="4F8530"/>
            </a:solidFill>
          </p:spPr>
          <p:txBody>
            <a:bodyPr wrap="square" lIns="0" tIns="0" rIns="0" bIns="0" rtlCol="0"/>
            <a:lstStyle/>
            <a:p>
              <a:pPr defTabSz="685800"/>
              <a:endParaRPr sz="1350" kern="0">
                <a:solidFill>
                  <a:sysClr val="windowText" lastClr="000000"/>
                </a:solidFill>
              </a:endParaRPr>
            </a:p>
          </p:txBody>
        </p:sp>
        <p:pic>
          <p:nvPicPr>
            <p:cNvPr id="10" name="object 10"/>
            <p:cNvPicPr/>
            <p:nvPr/>
          </p:nvPicPr>
          <p:blipFill>
            <a:blip r:embed="rId3" cstate="print"/>
            <a:stretch>
              <a:fillRect/>
            </a:stretch>
          </p:blipFill>
          <p:spPr>
            <a:xfrm>
              <a:off x="737791" y="3542104"/>
              <a:ext cx="143492" cy="136725"/>
            </a:xfrm>
            <a:prstGeom prst="rect">
              <a:avLst/>
            </a:prstGeom>
          </p:spPr>
        </p:pic>
        <p:sp>
          <p:nvSpPr>
            <p:cNvPr id="11" name="object 11"/>
            <p:cNvSpPr/>
            <p:nvPr/>
          </p:nvSpPr>
          <p:spPr>
            <a:xfrm>
              <a:off x="872698" y="3649877"/>
              <a:ext cx="339090" cy="175895"/>
            </a:xfrm>
            <a:custGeom>
              <a:avLst/>
              <a:gdLst/>
              <a:ahLst/>
              <a:cxnLst/>
              <a:rect l="l" t="t" r="r" b="b"/>
              <a:pathLst>
                <a:path w="339090" h="175895">
                  <a:moveTo>
                    <a:pt x="226264" y="0"/>
                  </a:moveTo>
                  <a:lnTo>
                    <a:pt x="0" y="72064"/>
                  </a:lnTo>
                  <a:lnTo>
                    <a:pt x="44147" y="175528"/>
                  </a:lnTo>
                  <a:lnTo>
                    <a:pt x="339095" y="58512"/>
                  </a:lnTo>
                  <a:lnTo>
                    <a:pt x="226264" y="0"/>
                  </a:lnTo>
                  <a:close/>
                </a:path>
              </a:pathLst>
            </a:custGeom>
            <a:solidFill>
              <a:srgbClr val="4F8530"/>
            </a:solidFill>
          </p:spPr>
          <p:txBody>
            <a:bodyPr wrap="square" lIns="0" tIns="0" rIns="0" bIns="0" rtlCol="0"/>
            <a:lstStyle/>
            <a:p>
              <a:pPr defTabSz="685800"/>
              <a:endParaRPr sz="1350" kern="0">
                <a:solidFill>
                  <a:sysClr val="windowText" lastClr="000000"/>
                </a:solidFill>
              </a:endParaRPr>
            </a:p>
          </p:txBody>
        </p:sp>
        <p:sp>
          <p:nvSpPr>
            <p:cNvPr id="12" name="object 12"/>
            <p:cNvSpPr/>
            <p:nvPr/>
          </p:nvSpPr>
          <p:spPr>
            <a:xfrm>
              <a:off x="604117" y="3686833"/>
              <a:ext cx="622935" cy="336550"/>
            </a:xfrm>
            <a:custGeom>
              <a:avLst/>
              <a:gdLst/>
              <a:ahLst/>
              <a:cxnLst/>
              <a:rect l="l" t="t" r="r" b="b"/>
              <a:pathLst>
                <a:path w="622935" h="336550">
                  <a:moveTo>
                    <a:pt x="566592" y="0"/>
                  </a:moveTo>
                  <a:lnTo>
                    <a:pt x="524166" y="10239"/>
                  </a:lnTo>
                  <a:lnTo>
                    <a:pt x="409766" y="31102"/>
                  </a:lnTo>
                  <a:lnTo>
                    <a:pt x="242709" y="47807"/>
                  </a:lnTo>
                  <a:lnTo>
                    <a:pt x="42310" y="45575"/>
                  </a:lnTo>
                  <a:lnTo>
                    <a:pt x="24748" y="79669"/>
                  </a:lnTo>
                  <a:lnTo>
                    <a:pt x="11267" y="109550"/>
                  </a:lnTo>
                  <a:lnTo>
                    <a:pt x="2730" y="136081"/>
                  </a:lnTo>
                  <a:lnTo>
                    <a:pt x="0" y="160128"/>
                  </a:lnTo>
                  <a:lnTo>
                    <a:pt x="19066" y="175390"/>
                  </a:lnTo>
                  <a:lnTo>
                    <a:pt x="61013" y="180145"/>
                  </a:lnTo>
                  <a:lnTo>
                    <a:pt x="102959" y="179357"/>
                  </a:lnTo>
                  <a:lnTo>
                    <a:pt x="122026" y="177991"/>
                  </a:lnTo>
                  <a:lnTo>
                    <a:pt x="123396" y="205148"/>
                  </a:lnTo>
                  <a:lnTo>
                    <a:pt x="136665" y="263599"/>
                  </a:lnTo>
                  <a:lnTo>
                    <a:pt x="175574" y="318817"/>
                  </a:lnTo>
                  <a:lnTo>
                    <a:pt x="253863" y="336273"/>
                  </a:lnTo>
                  <a:lnTo>
                    <a:pt x="295984" y="324605"/>
                  </a:lnTo>
                  <a:lnTo>
                    <a:pt x="322590" y="303794"/>
                  </a:lnTo>
                  <a:lnTo>
                    <a:pt x="337886" y="276414"/>
                  </a:lnTo>
                  <a:lnTo>
                    <a:pt x="346074" y="245044"/>
                  </a:lnTo>
                  <a:lnTo>
                    <a:pt x="351360" y="212260"/>
                  </a:lnTo>
                  <a:lnTo>
                    <a:pt x="357945" y="180637"/>
                  </a:lnTo>
                  <a:lnTo>
                    <a:pt x="391834" y="131184"/>
                  </a:lnTo>
                  <a:lnTo>
                    <a:pt x="435696" y="111582"/>
                  </a:lnTo>
                  <a:lnTo>
                    <a:pt x="487445" y="97334"/>
                  </a:lnTo>
                  <a:lnTo>
                    <a:pt x="539535" y="85994"/>
                  </a:lnTo>
                  <a:lnTo>
                    <a:pt x="584420" y="75116"/>
                  </a:lnTo>
                  <a:lnTo>
                    <a:pt x="614555" y="62253"/>
                  </a:lnTo>
                  <a:lnTo>
                    <a:pt x="622395" y="44959"/>
                  </a:lnTo>
                  <a:lnTo>
                    <a:pt x="608758" y="20525"/>
                  </a:lnTo>
                  <a:lnTo>
                    <a:pt x="590123" y="7005"/>
                  </a:lnTo>
                  <a:lnTo>
                    <a:pt x="573672" y="1221"/>
                  </a:lnTo>
                  <a:lnTo>
                    <a:pt x="566592" y="0"/>
                  </a:lnTo>
                  <a:close/>
                </a:path>
              </a:pathLst>
            </a:custGeom>
            <a:solidFill>
              <a:srgbClr val="1E4334"/>
            </a:solidFill>
          </p:spPr>
          <p:txBody>
            <a:bodyPr wrap="square" lIns="0" tIns="0" rIns="0" bIns="0" rtlCol="0"/>
            <a:lstStyle/>
            <a:p>
              <a:pPr defTabSz="685800"/>
              <a:endParaRPr sz="1350" kern="0">
                <a:solidFill>
                  <a:sysClr val="windowText" lastClr="000000"/>
                </a:solidFill>
              </a:endParaRPr>
            </a:p>
          </p:txBody>
        </p:sp>
      </p:grpSp>
      <p:sp>
        <p:nvSpPr>
          <p:cNvPr id="13" name="object 13"/>
          <p:cNvSpPr txBox="1"/>
          <p:nvPr/>
        </p:nvSpPr>
        <p:spPr>
          <a:xfrm>
            <a:off x="377957" y="1929274"/>
            <a:ext cx="8462963" cy="592469"/>
          </a:xfrm>
          <a:prstGeom prst="rect">
            <a:avLst/>
          </a:prstGeom>
          <a:solidFill>
            <a:srgbClr val="007BB9">
              <a:alpha val="24705"/>
            </a:srgbClr>
          </a:solidFill>
        </p:spPr>
        <p:txBody>
          <a:bodyPr vert="horz" wrap="square" lIns="0" tIns="175259" rIns="0" bIns="0" rtlCol="0">
            <a:spAutoFit/>
          </a:bodyPr>
          <a:lstStyle/>
          <a:p>
            <a:pPr marL="418624" marR="441008" defTabSz="685800">
              <a:spcBef>
                <a:spcPts val="1379"/>
              </a:spcBef>
            </a:pPr>
            <a:r>
              <a:rPr sz="1350" kern="0" dirty="0">
                <a:solidFill>
                  <a:sysClr val="windowText" lastClr="000000"/>
                </a:solidFill>
                <a:latin typeface="Source Sans 3"/>
                <a:cs typeface="Source Sans 3"/>
              </a:rPr>
              <a:t>If</a:t>
            </a:r>
            <a:r>
              <a:rPr sz="1350" kern="0" spc="4" dirty="0">
                <a:solidFill>
                  <a:sysClr val="windowText" lastClr="000000"/>
                </a:solidFill>
                <a:latin typeface="Source Sans 3"/>
                <a:cs typeface="Source Sans 3"/>
              </a:rPr>
              <a:t> </a:t>
            </a:r>
            <a:r>
              <a:rPr sz="1350" kern="0" dirty="0">
                <a:solidFill>
                  <a:sysClr val="windowText" lastClr="000000"/>
                </a:solidFill>
                <a:latin typeface="Source Sans 3"/>
                <a:cs typeface="Source Sans 3"/>
              </a:rPr>
              <a:t>a Veteran</a:t>
            </a:r>
            <a:r>
              <a:rPr sz="1350" kern="0" spc="-4" dirty="0">
                <a:solidFill>
                  <a:sysClr val="windowText" lastClr="000000"/>
                </a:solidFill>
                <a:latin typeface="Source Sans 3"/>
                <a:cs typeface="Source Sans 3"/>
              </a:rPr>
              <a:t> </a:t>
            </a:r>
            <a:r>
              <a:rPr sz="1350" kern="0" dirty="0">
                <a:solidFill>
                  <a:sysClr val="windowText" lastClr="000000"/>
                </a:solidFill>
                <a:latin typeface="Source Sans 3"/>
                <a:cs typeface="Source Sans 3"/>
              </a:rPr>
              <a:t>served in</a:t>
            </a:r>
            <a:r>
              <a:rPr sz="1350" kern="0" spc="-4" dirty="0">
                <a:solidFill>
                  <a:sysClr val="windowText" lastClr="000000"/>
                </a:solidFill>
                <a:latin typeface="Source Sans 3"/>
                <a:cs typeface="Source Sans 3"/>
              </a:rPr>
              <a:t> </a:t>
            </a:r>
            <a:r>
              <a:rPr sz="1350" kern="0" dirty="0">
                <a:solidFill>
                  <a:sysClr val="windowText" lastClr="000000"/>
                </a:solidFill>
                <a:latin typeface="Source Sans 3"/>
                <a:cs typeface="Source Sans 3"/>
              </a:rPr>
              <a:t>any</a:t>
            </a:r>
            <a:r>
              <a:rPr sz="1350" kern="0" spc="8" dirty="0">
                <a:solidFill>
                  <a:sysClr val="windowText" lastClr="000000"/>
                </a:solidFill>
                <a:latin typeface="Source Sans 3"/>
                <a:cs typeface="Source Sans 3"/>
              </a:rPr>
              <a:t> </a:t>
            </a:r>
            <a:r>
              <a:rPr sz="1350" kern="0" dirty="0">
                <a:solidFill>
                  <a:sysClr val="windowText" lastClr="000000"/>
                </a:solidFill>
                <a:latin typeface="Source Sans 3"/>
                <a:cs typeface="Source Sans 3"/>
              </a:rPr>
              <a:t>of these</a:t>
            </a:r>
            <a:r>
              <a:rPr sz="1350" kern="0" spc="-19" dirty="0">
                <a:solidFill>
                  <a:sysClr val="windowText" lastClr="000000"/>
                </a:solidFill>
                <a:latin typeface="Source Sans 3"/>
                <a:cs typeface="Source Sans 3"/>
              </a:rPr>
              <a:t> </a:t>
            </a:r>
            <a:r>
              <a:rPr sz="1350" kern="0" dirty="0">
                <a:solidFill>
                  <a:sysClr val="windowText" lastClr="000000"/>
                </a:solidFill>
                <a:latin typeface="Source Sans 3"/>
                <a:cs typeface="Source Sans 3"/>
              </a:rPr>
              <a:t>locations</a:t>
            </a:r>
            <a:r>
              <a:rPr sz="1350" kern="0" spc="8" dirty="0">
                <a:solidFill>
                  <a:sysClr val="windowText" lastClr="000000"/>
                </a:solidFill>
                <a:latin typeface="Source Sans 3"/>
                <a:cs typeface="Source Sans 3"/>
              </a:rPr>
              <a:t> </a:t>
            </a:r>
            <a:r>
              <a:rPr sz="1350" kern="0" dirty="0">
                <a:solidFill>
                  <a:sysClr val="windowText" lastClr="000000"/>
                </a:solidFill>
                <a:latin typeface="Source Sans 3"/>
                <a:cs typeface="Source Sans 3"/>
              </a:rPr>
              <a:t>and</a:t>
            </a:r>
            <a:r>
              <a:rPr sz="1350" kern="0" spc="4" dirty="0">
                <a:solidFill>
                  <a:sysClr val="windowText" lastClr="000000"/>
                </a:solidFill>
                <a:latin typeface="Source Sans 3"/>
                <a:cs typeface="Source Sans 3"/>
              </a:rPr>
              <a:t> </a:t>
            </a:r>
            <a:r>
              <a:rPr sz="1350" kern="0" dirty="0">
                <a:solidFill>
                  <a:sysClr val="windowText" lastClr="000000"/>
                </a:solidFill>
                <a:latin typeface="Source Sans 3"/>
                <a:cs typeface="Source Sans 3"/>
              </a:rPr>
              <a:t>time periods, they</a:t>
            </a:r>
            <a:r>
              <a:rPr sz="1350" kern="0" spc="-15" dirty="0">
                <a:solidFill>
                  <a:sysClr val="windowText" lastClr="000000"/>
                </a:solidFill>
                <a:latin typeface="Source Sans 3"/>
                <a:cs typeface="Source Sans 3"/>
              </a:rPr>
              <a:t> </a:t>
            </a:r>
            <a:r>
              <a:rPr sz="1350" kern="0" dirty="0">
                <a:solidFill>
                  <a:sysClr val="windowText" lastClr="000000"/>
                </a:solidFill>
                <a:latin typeface="Source Sans 3"/>
                <a:cs typeface="Source Sans 3"/>
              </a:rPr>
              <a:t>are</a:t>
            </a:r>
            <a:r>
              <a:rPr sz="1350" kern="0" spc="4" dirty="0">
                <a:solidFill>
                  <a:sysClr val="windowText" lastClr="000000"/>
                </a:solidFill>
                <a:latin typeface="Source Sans 3"/>
                <a:cs typeface="Source Sans 3"/>
              </a:rPr>
              <a:t> </a:t>
            </a:r>
            <a:r>
              <a:rPr sz="1350" kern="0" dirty="0">
                <a:solidFill>
                  <a:sysClr val="windowText" lastClr="000000"/>
                </a:solidFill>
                <a:latin typeface="Source Sans 3"/>
                <a:cs typeface="Source Sans 3"/>
              </a:rPr>
              <a:t>eligible</a:t>
            </a:r>
            <a:r>
              <a:rPr sz="1350" kern="0" spc="-11" dirty="0">
                <a:solidFill>
                  <a:sysClr val="windowText" lastClr="000000"/>
                </a:solidFill>
                <a:latin typeface="Source Sans 3"/>
                <a:cs typeface="Source Sans 3"/>
              </a:rPr>
              <a:t> </a:t>
            </a:r>
            <a:r>
              <a:rPr sz="1350" kern="0" dirty="0">
                <a:solidFill>
                  <a:sysClr val="windowText" lastClr="000000"/>
                </a:solidFill>
                <a:latin typeface="Source Sans 3"/>
                <a:cs typeface="Source Sans 3"/>
              </a:rPr>
              <a:t>for</a:t>
            </a:r>
            <a:r>
              <a:rPr sz="1350" kern="0" spc="4" dirty="0">
                <a:solidFill>
                  <a:sysClr val="windowText" lastClr="000000"/>
                </a:solidFill>
                <a:latin typeface="Source Sans 3"/>
                <a:cs typeface="Source Sans 3"/>
              </a:rPr>
              <a:t> </a:t>
            </a:r>
            <a:r>
              <a:rPr sz="1350" kern="0" dirty="0">
                <a:solidFill>
                  <a:sysClr val="windowText" lastClr="000000"/>
                </a:solidFill>
                <a:latin typeface="Source Sans 3"/>
                <a:cs typeface="Source Sans 3"/>
              </a:rPr>
              <a:t>the</a:t>
            </a:r>
            <a:r>
              <a:rPr sz="1350" kern="0" spc="-15" dirty="0">
                <a:solidFill>
                  <a:sysClr val="windowText" lastClr="000000"/>
                </a:solidFill>
                <a:latin typeface="Source Sans 3"/>
                <a:cs typeface="Source Sans 3"/>
              </a:rPr>
              <a:t> </a:t>
            </a:r>
            <a:r>
              <a:rPr sz="1350" kern="0" dirty="0">
                <a:solidFill>
                  <a:sysClr val="windowText" lastClr="000000"/>
                </a:solidFill>
                <a:latin typeface="Source Sans 3"/>
                <a:cs typeface="Source Sans 3"/>
              </a:rPr>
              <a:t>new</a:t>
            </a:r>
            <a:r>
              <a:rPr sz="1350" kern="0" spc="-4" dirty="0">
                <a:solidFill>
                  <a:sysClr val="windowText" lastClr="000000"/>
                </a:solidFill>
                <a:latin typeface="Source Sans 3"/>
                <a:cs typeface="Source Sans 3"/>
              </a:rPr>
              <a:t> </a:t>
            </a:r>
            <a:r>
              <a:rPr sz="1350" kern="0" dirty="0">
                <a:solidFill>
                  <a:sysClr val="windowText" lastClr="000000"/>
                </a:solidFill>
                <a:latin typeface="Source Sans 3"/>
                <a:cs typeface="Source Sans 3"/>
              </a:rPr>
              <a:t>Gulf</a:t>
            </a:r>
            <a:r>
              <a:rPr sz="1350" kern="0" spc="-8" dirty="0">
                <a:solidFill>
                  <a:sysClr val="windowText" lastClr="000000"/>
                </a:solidFill>
                <a:latin typeface="Source Sans 3"/>
                <a:cs typeface="Source Sans 3"/>
              </a:rPr>
              <a:t> </a:t>
            </a:r>
            <a:r>
              <a:rPr sz="1350" kern="0" dirty="0">
                <a:solidFill>
                  <a:sysClr val="windowText" lastClr="000000"/>
                </a:solidFill>
                <a:latin typeface="Source Sans 3"/>
                <a:cs typeface="Source Sans 3"/>
              </a:rPr>
              <a:t>War-</a:t>
            </a:r>
            <a:r>
              <a:rPr sz="1350" kern="0" spc="-8" dirty="0">
                <a:solidFill>
                  <a:sysClr val="windowText" lastClr="000000"/>
                </a:solidFill>
                <a:latin typeface="Source Sans 3"/>
                <a:cs typeface="Source Sans 3"/>
              </a:rPr>
              <a:t>related </a:t>
            </a:r>
            <a:r>
              <a:rPr sz="1350" kern="0" dirty="0">
                <a:solidFill>
                  <a:sysClr val="windowText" lastClr="000000"/>
                </a:solidFill>
                <a:latin typeface="Source Sans 3"/>
                <a:cs typeface="Source Sans 3"/>
              </a:rPr>
              <a:t>presumptions.</a:t>
            </a:r>
            <a:r>
              <a:rPr sz="1350" kern="0" spc="-4" dirty="0">
                <a:solidFill>
                  <a:sysClr val="windowText" lastClr="000000"/>
                </a:solidFill>
                <a:latin typeface="Source Sans 3"/>
                <a:cs typeface="Source Sans 3"/>
              </a:rPr>
              <a:t> </a:t>
            </a:r>
            <a:r>
              <a:rPr sz="1350" kern="0" dirty="0">
                <a:solidFill>
                  <a:sysClr val="windowText" lastClr="000000"/>
                </a:solidFill>
                <a:latin typeface="Source Sans 3"/>
                <a:cs typeface="Source Sans 3"/>
              </a:rPr>
              <a:t>This</a:t>
            </a:r>
            <a:r>
              <a:rPr sz="1350" kern="0" spc="-23" dirty="0">
                <a:solidFill>
                  <a:sysClr val="windowText" lastClr="000000"/>
                </a:solidFill>
                <a:latin typeface="Source Sans 3"/>
                <a:cs typeface="Source Sans 3"/>
              </a:rPr>
              <a:t> </a:t>
            </a:r>
            <a:r>
              <a:rPr sz="1350" kern="0" dirty="0">
                <a:solidFill>
                  <a:sysClr val="windowText" lastClr="000000"/>
                </a:solidFill>
                <a:latin typeface="Source Sans 3"/>
                <a:cs typeface="Source Sans 3"/>
              </a:rPr>
              <a:t>includes</a:t>
            </a:r>
            <a:r>
              <a:rPr sz="1350" kern="0" spc="4" dirty="0">
                <a:solidFill>
                  <a:sysClr val="windowText" lastClr="000000"/>
                </a:solidFill>
                <a:latin typeface="Source Sans 3"/>
                <a:cs typeface="Source Sans 3"/>
              </a:rPr>
              <a:t> </a:t>
            </a:r>
            <a:r>
              <a:rPr sz="1350" kern="0" dirty="0">
                <a:solidFill>
                  <a:sysClr val="windowText" lastClr="000000"/>
                </a:solidFill>
                <a:latin typeface="Source Sans 3"/>
                <a:cs typeface="Source Sans 3"/>
              </a:rPr>
              <a:t>the</a:t>
            </a:r>
            <a:r>
              <a:rPr sz="1350" kern="0" spc="-19" dirty="0">
                <a:solidFill>
                  <a:sysClr val="windowText" lastClr="000000"/>
                </a:solidFill>
                <a:latin typeface="Source Sans 3"/>
                <a:cs typeface="Source Sans 3"/>
              </a:rPr>
              <a:t> </a:t>
            </a:r>
            <a:r>
              <a:rPr sz="1350" kern="0" dirty="0">
                <a:solidFill>
                  <a:sysClr val="windowText" lastClr="000000"/>
                </a:solidFill>
                <a:latin typeface="Source Sans 3"/>
                <a:cs typeface="Source Sans 3"/>
              </a:rPr>
              <a:t>airspace</a:t>
            </a:r>
            <a:r>
              <a:rPr sz="1350" kern="0" spc="-8" dirty="0">
                <a:solidFill>
                  <a:sysClr val="windowText" lastClr="000000"/>
                </a:solidFill>
                <a:latin typeface="Source Sans 3"/>
                <a:cs typeface="Source Sans 3"/>
              </a:rPr>
              <a:t> </a:t>
            </a:r>
            <a:r>
              <a:rPr sz="1350" kern="0" dirty="0">
                <a:solidFill>
                  <a:sysClr val="windowText" lastClr="000000"/>
                </a:solidFill>
                <a:latin typeface="Source Sans 3"/>
                <a:cs typeface="Source Sans 3"/>
              </a:rPr>
              <a:t>above</a:t>
            </a:r>
            <a:r>
              <a:rPr sz="1350" kern="0" spc="-4" dirty="0">
                <a:solidFill>
                  <a:sysClr val="windowText" lastClr="000000"/>
                </a:solidFill>
                <a:latin typeface="Source Sans 3"/>
                <a:cs typeface="Source Sans 3"/>
              </a:rPr>
              <a:t> </a:t>
            </a:r>
            <a:r>
              <a:rPr sz="1350" kern="0" dirty="0">
                <a:solidFill>
                  <a:sysClr val="windowText" lastClr="000000"/>
                </a:solidFill>
                <a:latin typeface="Source Sans 3"/>
                <a:cs typeface="Source Sans 3"/>
              </a:rPr>
              <a:t>any of</a:t>
            </a:r>
            <a:r>
              <a:rPr sz="1350" kern="0" spc="4" dirty="0">
                <a:solidFill>
                  <a:sysClr val="windowText" lastClr="000000"/>
                </a:solidFill>
                <a:latin typeface="Source Sans 3"/>
                <a:cs typeface="Source Sans 3"/>
              </a:rPr>
              <a:t> </a:t>
            </a:r>
            <a:r>
              <a:rPr sz="1350" kern="0" dirty="0">
                <a:solidFill>
                  <a:sysClr val="windowText" lastClr="000000"/>
                </a:solidFill>
                <a:latin typeface="Source Sans 3"/>
                <a:cs typeface="Source Sans 3"/>
              </a:rPr>
              <a:t>these</a:t>
            </a:r>
            <a:r>
              <a:rPr sz="1350" kern="0" spc="-26" dirty="0">
                <a:solidFill>
                  <a:sysClr val="windowText" lastClr="000000"/>
                </a:solidFill>
                <a:latin typeface="Source Sans 3"/>
                <a:cs typeface="Source Sans 3"/>
              </a:rPr>
              <a:t> </a:t>
            </a:r>
            <a:r>
              <a:rPr sz="1350" kern="0" spc="-8" dirty="0">
                <a:solidFill>
                  <a:sysClr val="windowText" lastClr="000000"/>
                </a:solidFill>
                <a:latin typeface="Source Sans 3"/>
                <a:cs typeface="Source Sans 3"/>
              </a:rPr>
              <a:t>locations.</a:t>
            </a:r>
            <a:endParaRPr sz="1350" kern="0" dirty="0">
              <a:solidFill>
                <a:sysClr val="windowText" lastClr="000000"/>
              </a:solidFill>
              <a:latin typeface="Source Sans 3"/>
              <a:cs typeface="Source Sans 3"/>
            </a:endParaRPr>
          </a:p>
        </p:txBody>
      </p:sp>
      <p:sp>
        <p:nvSpPr>
          <p:cNvPr id="14" name="object 14"/>
          <p:cNvSpPr txBox="1">
            <a:spLocks noGrp="1"/>
          </p:cNvSpPr>
          <p:nvPr>
            <p:ph type="title"/>
          </p:nvPr>
        </p:nvSpPr>
        <p:spPr>
          <a:xfrm>
            <a:off x="1332838" y="457200"/>
            <a:ext cx="6553200" cy="455548"/>
          </a:xfrm>
          <a:prstGeom prst="rect">
            <a:avLst/>
          </a:prstGeom>
        </p:spPr>
        <p:txBody>
          <a:bodyPr vert="horz" wrap="square" lIns="0" tIns="39662" rIns="0" bIns="0" rtlCol="0">
            <a:spAutoFit/>
          </a:bodyPr>
          <a:lstStyle/>
          <a:p>
            <a:pPr marL="9525">
              <a:spcBef>
                <a:spcPts val="75"/>
              </a:spcBef>
            </a:pPr>
            <a:r>
              <a:rPr dirty="0"/>
              <a:t>Gulf War</a:t>
            </a:r>
            <a:r>
              <a:rPr spc="11" dirty="0"/>
              <a:t> </a:t>
            </a:r>
            <a:r>
              <a:rPr dirty="0"/>
              <a:t>Era</a:t>
            </a:r>
            <a:r>
              <a:rPr spc="11" dirty="0"/>
              <a:t> </a:t>
            </a:r>
            <a:r>
              <a:rPr dirty="0"/>
              <a:t>and</a:t>
            </a:r>
            <a:r>
              <a:rPr spc="4" dirty="0"/>
              <a:t> </a:t>
            </a:r>
            <a:r>
              <a:rPr dirty="0"/>
              <a:t>Post-9/11</a:t>
            </a:r>
            <a:r>
              <a:rPr spc="15" dirty="0"/>
              <a:t> </a:t>
            </a:r>
            <a:r>
              <a:rPr spc="-8" dirty="0"/>
              <a:t>Eligibility</a:t>
            </a:r>
          </a:p>
        </p:txBody>
      </p:sp>
    </p:spTree>
    <p:extLst>
      <p:ext uri="{BB962C8B-B14F-4D97-AF65-F5344CB8AC3E}">
        <p14:creationId xmlns:p14="http://schemas.microsoft.com/office/powerpoint/2010/main" val="3139177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pic>
        <p:nvPicPr>
          <p:cNvPr id="1026" name="Picture 2" descr="Agent Orange Info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4000" cy="6360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240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6759701" y="2882645"/>
            <a:ext cx="2018538" cy="2128266"/>
          </a:xfrm>
          <a:prstGeom prst="rect">
            <a:avLst/>
          </a:prstGeom>
        </p:spPr>
      </p:pic>
      <p:sp>
        <p:nvSpPr>
          <p:cNvPr id="4" name="object 4"/>
          <p:cNvSpPr txBox="1"/>
          <p:nvPr/>
        </p:nvSpPr>
        <p:spPr>
          <a:xfrm>
            <a:off x="3886200" y="2667406"/>
            <a:ext cx="2460308" cy="3399488"/>
          </a:xfrm>
          <a:prstGeom prst="rect">
            <a:avLst/>
          </a:prstGeom>
        </p:spPr>
        <p:txBody>
          <a:bodyPr vert="horz" wrap="square" lIns="0" tIns="29051" rIns="0" bIns="0" rtlCol="0">
            <a:spAutoFit/>
          </a:bodyPr>
          <a:lstStyle/>
          <a:p>
            <a:pPr marL="180499" indent="-170974" defTabSz="685800">
              <a:spcBef>
                <a:spcPts val="229"/>
              </a:spcBef>
              <a:buClr>
                <a:srgbClr val="003A70"/>
              </a:buClr>
              <a:buSzPct val="56250"/>
              <a:buFont typeface="Wingdings"/>
              <a:buChar char=""/>
              <a:tabLst>
                <a:tab pos="180499" algn="l"/>
                <a:tab pos="180975" algn="l"/>
              </a:tabLst>
            </a:pPr>
            <a:r>
              <a:rPr sz="1200" b="1" kern="0" dirty="0">
                <a:solidFill>
                  <a:srgbClr val="007BB9"/>
                </a:solidFill>
                <a:latin typeface="Source Sans 3 Semibold"/>
                <a:cs typeface="Source Sans 3 Semibold"/>
              </a:rPr>
              <a:t>Kidney</a:t>
            </a:r>
            <a:r>
              <a:rPr sz="1200" b="1" kern="0" spc="-26" dirty="0">
                <a:solidFill>
                  <a:srgbClr val="007BB9"/>
                </a:solidFill>
                <a:latin typeface="Source Sans 3 Semibold"/>
                <a:cs typeface="Source Sans 3 Semibold"/>
              </a:rPr>
              <a:t> </a:t>
            </a:r>
            <a:r>
              <a:rPr sz="1200" b="1" kern="0" spc="-8" dirty="0">
                <a:solidFill>
                  <a:srgbClr val="007BB9"/>
                </a:solidFill>
                <a:latin typeface="Source Sans 3 Semibold"/>
                <a:cs typeface="Source Sans 3 Semibold"/>
              </a:rPr>
              <a:t>cancer</a:t>
            </a:r>
            <a:endParaRPr sz="1200" kern="0" dirty="0">
              <a:solidFill>
                <a:sysClr val="windowText" lastClr="000000"/>
              </a:solidFill>
              <a:latin typeface="Source Sans 3 Semibold"/>
              <a:cs typeface="Source Sans 3 Semibold"/>
            </a:endParaRPr>
          </a:p>
          <a:p>
            <a:pPr marL="180499" indent="-170974" defTabSz="685800">
              <a:spcBef>
                <a:spcPts val="150"/>
              </a:spcBef>
              <a:buSzPct val="56250"/>
              <a:buFont typeface="Wingdings"/>
              <a:buChar char=""/>
              <a:tabLst>
                <a:tab pos="180499" algn="l"/>
                <a:tab pos="180975" algn="l"/>
              </a:tabLst>
            </a:pPr>
            <a:r>
              <a:rPr sz="1200" b="1" kern="0" spc="-8" dirty="0">
                <a:solidFill>
                  <a:srgbClr val="003A70"/>
                </a:solidFill>
                <a:latin typeface="Source Sans 3 Semibold"/>
                <a:cs typeface="Source Sans 3 Semibold"/>
              </a:rPr>
              <a:t>Lymphomatic</a:t>
            </a:r>
            <a:r>
              <a:rPr sz="1200" b="1" kern="0" spc="-49" dirty="0">
                <a:solidFill>
                  <a:srgbClr val="003A70"/>
                </a:solidFill>
                <a:latin typeface="Source Sans 3 Semibold"/>
                <a:cs typeface="Source Sans 3 Semibold"/>
              </a:rPr>
              <a:t> </a:t>
            </a:r>
            <a:r>
              <a:rPr sz="1200" b="1" kern="0" dirty="0">
                <a:solidFill>
                  <a:srgbClr val="003A70"/>
                </a:solidFill>
                <a:latin typeface="Source Sans 3 Semibold"/>
                <a:cs typeface="Source Sans 3 Semibold"/>
              </a:rPr>
              <a:t>cancer</a:t>
            </a:r>
            <a:r>
              <a:rPr sz="1200" b="1" kern="0" spc="-23" dirty="0">
                <a:solidFill>
                  <a:srgbClr val="003A70"/>
                </a:solidFill>
                <a:latin typeface="Source Sans 3 Semibold"/>
                <a:cs typeface="Source Sans 3 Semibold"/>
              </a:rPr>
              <a:t> </a:t>
            </a:r>
            <a:r>
              <a:rPr sz="1200" b="1" kern="0" dirty="0">
                <a:solidFill>
                  <a:srgbClr val="003A70"/>
                </a:solidFill>
                <a:latin typeface="Source Sans 3 Semibold"/>
                <a:cs typeface="Source Sans 3 Semibold"/>
              </a:rPr>
              <a:t>of</a:t>
            </a:r>
            <a:r>
              <a:rPr sz="1200" b="1" kern="0" spc="-34" dirty="0">
                <a:solidFill>
                  <a:srgbClr val="003A70"/>
                </a:solidFill>
                <a:latin typeface="Source Sans 3 Semibold"/>
                <a:cs typeface="Source Sans 3 Semibold"/>
              </a:rPr>
              <a:t> </a:t>
            </a:r>
            <a:r>
              <a:rPr sz="1200" b="1" kern="0" dirty="0">
                <a:solidFill>
                  <a:srgbClr val="003A70"/>
                </a:solidFill>
                <a:latin typeface="Source Sans 3 Semibold"/>
                <a:cs typeface="Source Sans 3 Semibold"/>
              </a:rPr>
              <a:t>any</a:t>
            </a:r>
            <a:r>
              <a:rPr sz="1200" b="1" kern="0" spc="-49" dirty="0">
                <a:solidFill>
                  <a:srgbClr val="003A70"/>
                </a:solidFill>
                <a:latin typeface="Source Sans 3 Semibold"/>
                <a:cs typeface="Source Sans 3 Semibold"/>
              </a:rPr>
              <a:t> </a:t>
            </a:r>
            <a:r>
              <a:rPr sz="1200" b="1" kern="0" spc="-15" dirty="0">
                <a:solidFill>
                  <a:srgbClr val="003A70"/>
                </a:solidFill>
                <a:latin typeface="Source Sans 3 Semibold"/>
                <a:cs typeface="Source Sans 3 Semibold"/>
              </a:rPr>
              <a:t>type</a:t>
            </a:r>
            <a:endParaRPr sz="1200" kern="0" dirty="0">
              <a:solidFill>
                <a:sysClr val="windowText" lastClr="000000"/>
              </a:solidFill>
              <a:latin typeface="Source Sans 3 Semibold"/>
              <a:cs typeface="Source Sans 3 Semibold"/>
            </a:endParaRPr>
          </a:p>
          <a:p>
            <a:pPr marL="180499" indent="-170974" defTabSz="685800">
              <a:spcBef>
                <a:spcPts val="153"/>
              </a:spcBef>
              <a:buClr>
                <a:srgbClr val="003A70"/>
              </a:buClr>
              <a:buSzPct val="56250"/>
              <a:buFont typeface="Wingdings"/>
              <a:buChar char=""/>
              <a:tabLst>
                <a:tab pos="180499" algn="l"/>
                <a:tab pos="180975" algn="l"/>
              </a:tabLst>
            </a:pPr>
            <a:r>
              <a:rPr sz="1200" b="1" kern="0" spc="-8" dirty="0">
                <a:solidFill>
                  <a:srgbClr val="007BB9"/>
                </a:solidFill>
                <a:latin typeface="Source Sans 3 Semibold"/>
                <a:cs typeface="Source Sans 3 Semibold"/>
              </a:rPr>
              <a:t>Lymphoma</a:t>
            </a:r>
            <a:r>
              <a:rPr sz="1200" b="1" kern="0" spc="-19" dirty="0">
                <a:solidFill>
                  <a:srgbClr val="007BB9"/>
                </a:solidFill>
                <a:latin typeface="Source Sans 3 Semibold"/>
                <a:cs typeface="Source Sans 3 Semibold"/>
              </a:rPr>
              <a:t> </a:t>
            </a:r>
            <a:r>
              <a:rPr sz="1200" b="1" kern="0" dirty="0">
                <a:solidFill>
                  <a:srgbClr val="007BB9"/>
                </a:solidFill>
                <a:latin typeface="Source Sans 3 Semibold"/>
                <a:cs typeface="Source Sans 3 Semibold"/>
              </a:rPr>
              <a:t>of</a:t>
            </a:r>
            <a:r>
              <a:rPr sz="1200" b="1" kern="0" spc="-11" dirty="0">
                <a:solidFill>
                  <a:srgbClr val="007BB9"/>
                </a:solidFill>
                <a:latin typeface="Source Sans 3 Semibold"/>
                <a:cs typeface="Source Sans 3 Semibold"/>
              </a:rPr>
              <a:t> </a:t>
            </a:r>
            <a:r>
              <a:rPr sz="1200" b="1" kern="0" dirty="0">
                <a:solidFill>
                  <a:srgbClr val="007BB9"/>
                </a:solidFill>
                <a:latin typeface="Source Sans 3 Semibold"/>
                <a:cs typeface="Source Sans 3 Semibold"/>
              </a:rPr>
              <a:t>any</a:t>
            </a:r>
            <a:r>
              <a:rPr sz="1200" b="1" kern="0" spc="-23" dirty="0">
                <a:solidFill>
                  <a:srgbClr val="007BB9"/>
                </a:solidFill>
                <a:latin typeface="Source Sans 3 Semibold"/>
                <a:cs typeface="Source Sans 3 Semibold"/>
              </a:rPr>
              <a:t> </a:t>
            </a:r>
            <a:r>
              <a:rPr sz="1200" b="1" kern="0" spc="-15" dirty="0">
                <a:solidFill>
                  <a:srgbClr val="007BB9"/>
                </a:solidFill>
                <a:latin typeface="Source Sans 3 Semibold"/>
                <a:cs typeface="Source Sans 3 Semibold"/>
              </a:rPr>
              <a:t>type</a:t>
            </a:r>
            <a:endParaRPr sz="1200" kern="0" dirty="0">
              <a:solidFill>
                <a:sysClr val="windowText" lastClr="000000"/>
              </a:solidFill>
              <a:latin typeface="Source Sans 3 Semibold"/>
              <a:cs typeface="Source Sans 3 Semibold"/>
            </a:endParaRPr>
          </a:p>
          <a:p>
            <a:pPr marL="180499" indent="-170974" defTabSz="685800">
              <a:spcBef>
                <a:spcPts val="146"/>
              </a:spcBef>
              <a:buSzPct val="56250"/>
              <a:buFont typeface="Wingdings"/>
              <a:buChar char=""/>
              <a:tabLst>
                <a:tab pos="180499" algn="l"/>
                <a:tab pos="180975" algn="l"/>
              </a:tabLst>
            </a:pPr>
            <a:r>
              <a:rPr sz="1200" b="1" kern="0" spc="-8" dirty="0">
                <a:solidFill>
                  <a:srgbClr val="003A70"/>
                </a:solidFill>
                <a:latin typeface="Source Sans 3 Semibold"/>
                <a:cs typeface="Source Sans 3 Semibold"/>
              </a:rPr>
              <a:t>Melanoma</a:t>
            </a:r>
            <a:endParaRPr sz="1200" kern="0" dirty="0">
              <a:solidFill>
                <a:sysClr val="windowText" lastClr="000000"/>
              </a:solidFill>
              <a:latin typeface="Source Sans 3 Semibold"/>
              <a:cs typeface="Source Sans 3 Semibold"/>
            </a:endParaRPr>
          </a:p>
          <a:p>
            <a:pPr marL="180499" indent="-170974" defTabSz="685800">
              <a:spcBef>
                <a:spcPts val="150"/>
              </a:spcBef>
              <a:buClr>
                <a:srgbClr val="003A70"/>
              </a:buClr>
              <a:buSzPct val="56250"/>
              <a:buFont typeface="Wingdings"/>
              <a:buChar char=""/>
              <a:tabLst>
                <a:tab pos="180499" algn="l"/>
                <a:tab pos="180975" algn="l"/>
              </a:tabLst>
            </a:pPr>
            <a:r>
              <a:rPr sz="1200" b="1" kern="0" spc="-8" dirty="0">
                <a:solidFill>
                  <a:srgbClr val="007BB9"/>
                </a:solidFill>
                <a:latin typeface="Source Sans 3 Semibold"/>
                <a:cs typeface="Source Sans 3 Semibold"/>
              </a:rPr>
              <a:t>Monoclonal</a:t>
            </a:r>
            <a:r>
              <a:rPr sz="1200" b="1" kern="0" spc="11" dirty="0">
                <a:solidFill>
                  <a:srgbClr val="007BB9"/>
                </a:solidFill>
                <a:latin typeface="Source Sans 3 Semibold"/>
                <a:cs typeface="Source Sans 3 Semibold"/>
              </a:rPr>
              <a:t> </a:t>
            </a:r>
            <a:r>
              <a:rPr sz="1200" b="1" kern="0" spc="-8" dirty="0">
                <a:solidFill>
                  <a:srgbClr val="007BB9"/>
                </a:solidFill>
                <a:latin typeface="Source Sans 3 Semibold"/>
                <a:cs typeface="Source Sans 3 Semibold"/>
              </a:rPr>
              <a:t>gammopathy </a:t>
            </a:r>
            <a:r>
              <a:rPr sz="1200" b="1" kern="0" spc="-19" dirty="0">
                <a:solidFill>
                  <a:srgbClr val="007BB9"/>
                </a:solidFill>
                <a:latin typeface="Source Sans 3 Semibold"/>
                <a:cs typeface="Source Sans 3 Semibold"/>
              </a:rPr>
              <a:t>of</a:t>
            </a:r>
            <a:endParaRPr sz="1200" kern="0" dirty="0">
              <a:solidFill>
                <a:sysClr val="windowText" lastClr="000000"/>
              </a:solidFill>
              <a:latin typeface="Source Sans 3 Semibold"/>
              <a:cs typeface="Source Sans 3 Semibold"/>
            </a:endParaRPr>
          </a:p>
          <a:p>
            <a:pPr marL="180975" defTabSz="685800">
              <a:spcBef>
                <a:spcPts val="4"/>
              </a:spcBef>
            </a:pPr>
            <a:r>
              <a:rPr sz="1200" b="1" kern="0" dirty="0">
                <a:solidFill>
                  <a:srgbClr val="007BB9"/>
                </a:solidFill>
                <a:latin typeface="Source Sans 3 Semibold"/>
                <a:cs typeface="Source Sans 3 Semibold"/>
              </a:rPr>
              <a:t>undetermined</a:t>
            </a:r>
            <a:r>
              <a:rPr sz="1200" b="1" kern="0" spc="-41" dirty="0">
                <a:solidFill>
                  <a:srgbClr val="007BB9"/>
                </a:solidFill>
                <a:latin typeface="Source Sans 3 Semibold"/>
                <a:cs typeface="Source Sans 3 Semibold"/>
              </a:rPr>
              <a:t> </a:t>
            </a:r>
            <a:r>
              <a:rPr sz="1200" b="1" kern="0" dirty="0">
                <a:solidFill>
                  <a:srgbClr val="007BB9"/>
                </a:solidFill>
                <a:latin typeface="Source Sans 3 Semibold"/>
                <a:cs typeface="Source Sans 3 Semibold"/>
              </a:rPr>
              <a:t>significance</a:t>
            </a:r>
            <a:r>
              <a:rPr sz="1200" b="1" kern="0" spc="-41" dirty="0">
                <a:solidFill>
                  <a:srgbClr val="007BB9"/>
                </a:solidFill>
                <a:latin typeface="Source Sans 3 Semibold"/>
                <a:cs typeface="Source Sans 3 Semibold"/>
              </a:rPr>
              <a:t> </a:t>
            </a:r>
            <a:r>
              <a:rPr sz="1200" b="1" kern="0" spc="-8" dirty="0">
                <a:solidFill>
                  <a:srgbClr val="007BB9"/>
                </a:solidFill>
                <a:latin typeface="Source Sans 3 Semibold"/>
                <a:cs typeface="Source Sans 3 Semibold"/>
              </a:rPr>
              <a:t>(MGUS)</a:t>
            </a:r>
            <a:endParaRPr sz="1200" kern="0" dirty="0">
              <a:solidFill>
                <a:sysClr val="windowText" lastClr="000000"/>
              </a:solidFill>
              <a:latin typeface="Source Sans 3 Semibold"/>
              <a:cs typeface="Source Sans 3 Semibold"/>
            </a:endParaRPr>
          </a:p>
          <a:p>
            <a:pPr marL="180499" indent="-170974" defTabSz="685800">
              <a:spcBef>
                <a:spcPts val="71"/>
              </a:spcBef>
              <a:buSzPct val="56250"/>
              <a:buFont typeface="Wingdings"/>
              <a:buChar char=""/>
              <a:tabLst>
                <a:tab pos="180499" algn="l"/>
                <a:tab pos="180975" algn="l"/>
              </a:tabLst>
            </a:pPr>
            <a:r>
              <a:rPr sz="1200" b="1" kern="0" dirty="0">
                <a:solidFill>
                  <a:srgbClr val="003A70"/>
                </a:solidFill>
                <a:latin typeface="Source Sans 3 Semibold"/>
                <a:cs typeface="Source Sans 3 Semibold"/>
              </a:rPr>
              <a:t>Neck</a:t>
            </a:r>
            <a:r>
              <a:rPr sz="1200" b="1" kern="0" spc="-23" dirty="0">
                <a:solidFill>
                  <a:srgbClr val="003A70"/>
                </a:solidFill>
                <a:latin typeface="Source Sans 3 Semibold"/>
                <a:cs typeface="Source Sans 3 Semibold"/>
              </a:rPr>
              <a:t> </a:t>
            </a:r>
            <a:r>
              <a:rPr sz="1200" b="1" kern="0" spc="-8" dirty="0">
                <a:solidFill>
                  <a:srgbClr val="003A70"/>
                </a:solidFill>
                <a:latin typeface="Source Sans 3 Semibold"/>
                <a:cs typeface="Source Sans 3 Semibold"/>
              </a:rPr>
              <a:t>cancer</a:t>
            </a:r>
            <a:endParaRPr sz="1200" kern="0" dirty="0">
              <a:solidFill>
                <a:sysClr val="windowText" lastClr="000000"/>
              </a:solidFill>
              <a:latin typeface="Source Sans 3 Semibold"/>
              <a:cs typeface="Source Sans 3 Semibold"/>
            </a:endParaRPr>
          </a:p>
          <a:p>
            <a:pPr marL="180499" indent="-170974" defTabSz="685800">
              <a:spcBef>
                <a:spcPts val="153"/>
              </a:spcBef>
              <a:buClr>
                <a:srgbClr val="003A70"/>
              </a:buClr>
              <a:buSzPct val="56250"/>
              <a:buFont typeface="Wingdings"/>
              <a:buChar char=""/>
              <a:tabLst>
                <a:tab pos="180499" algn="l"/>
                <a:tab pos="180975" algn="l"/>
              </a:tabLst>
            </a:pPr>
            <a:r>
              <a:rPr sz="1200" b="1" kern="0" dirty="0">
                <a:solidFill>
                  <a:srgbClr val="007BB9"/>
                </a:solidFill>
                <a:latin typeface="Source Sans 3 Semibold"/>
                <a:cs typeface="Source Sans 3 Semibold"/>
              </a:rPr>
              <a:t>Pancreatic</a:t>
            </a:r>
            <a:r>
              <a:rPr sz="1200" b="1" kern="0" spc="-15" dirty="0">
                <a:solidFill>
                  <a:srgbClr val="007BB9"/>
                </a:solidFill>
                <a:latin typeface="Source Sans 3 Semibold"/>
                <a:cs typeface="Source Sans 3 Semibold"/>
              </a:rPr>
              <a:t> </a:t>
            </a:r>
            <a:r>
              <a:rPr sz="1200" b="1" kern="0" spc="-8" dirty="0">
                <a:solidFill>
                  <a:srgbClr val="007BB9"/>
                </a:solidFill>
                <a:latin typeface="Source Sans 3 Semibold"/>
                <a:cs typeface="Source Sans 3 Semibold"/>
              </a:rPr>
              <a:t>cancer</a:t>
            </a:r>
            <a:endParaRPr sz="1200" kern="0" dirty="0">
              <a:solidFill>
                <a:sysClr val="windowText" lastClr="000000"/>
              </a:solidFill>
              <a:latin typeface="Source Sans 3 Semibold"/>
              <a:cs typeface="Source Sans 3 Semibold"/>
            </a:endParaRPr>
          </a:p>
          <a:p>
            <a:pPr marL="180499" indent="-170974" defTabSz="685800">
              <a:spcBef>
                <a:spcPts val="153"/>
              </a:spcBef>
              <a:buSzPct val="56250"/>
              <a:buFont typeface="Wingdings"/>
              <a:buChar char=""/>
              <a:tabLst>
                <a:tab pos="180499" algn="l"/>
                <a:tab pos="180975" algn="l"/>
              </a:tabLst>
            </a:pPr>
            <a:r>
              <a:rPr sz="1200" b="1" kern="0" spc="-8" dirty="0">
                <a:solidFill>
                  <a:srgbClr val="003A70"/>
                </a:solidFill>
                <a:latin typeface="Source Sans 3 Semibold"/>
                <a:cs typeface="Source Sans 3 Semibold"/>
              </a:rPr>
              <a:t>Pleuritis</a:t>
            </a:r>
            <a:endParaRPr sz="1200" kern="0" dirty="0">
              <a:solidFill>
                <a:sysClr val="windowText" lastClr="000000"/>
              </a:solidFill>
              <a:latin typeface="Source Sans 3 Semibold"/>
              <a:cs typeface="Source Sans 3 Semibold"/>
            </a:endParaRPr>
          </a:p>
          <a:p>
            <a:pPr marL="180499" indent="-170974" defTabSz="685800">
              <a:spcBef>
                <a:spcPts val="143"/>
              </a:spcBef>
              <a:buClr>
                <a:srgbClr val="003A70"/>
              </a:buClr>
              <a:buSzPct val="56250"/>
              <a:buFont typeface="Wingdings"/>
              <a:buChar char=""/>
              <a:tabLst>
                <a:tab pos="180499" algn="l"/>
                <a:tab pos="180975" algn="l"/>
              </a:tabLst>
            </a:pPr>
            <a:r>
              <a:rPr sz="1200" b="1" kern="0" dirty="0">
                <a:solidFill>
                  <a:srgbClr val="007BB9"/>
                </a:solidFill>
                <a:latin typeface="Source Sans 3 Semibold"/>
                <a:cs typeface="Source Sans 3 Semibold"/>
              </a:rPr>
              <a:t>Pulmonary</a:t>
            </a:r>
            <a:r>
              <a:rPr sz="1200" b="1" kern="0" spc="8" dirty="0">
                <a:solidFill>
                  <a:srgbClr val="007BB9"/>
                </a:solidFill>
                <a:latin typeface="Source Sans 3 Semibold"/>
                <a:cs typeface="Source Sans 3 Semibold"/>
              </a:rPr>
              <a:t> </a:t>
            </a:r>
            <a:r>
              <a:rPr sz="1200" b="1" kern="0" spc="-8" dirty="0">
                <a:solidFill>
                  <a:srgbClr val="007BB9"/>
                </a:solidFill>
                <a:latin typeface="Source Sans 3 Semibold"/>
                <a:cs typeface="Source Sans 3 Semibold"/>
              </a:rPr>
              <a:t>fibrosis</a:t>
            </a:r>
            <a:endParaRPr sz="1200" kern="0" dirty="0">
              <a:solidFill>
                <a:sysClr val="windowText" lastClr="000000"/>
              </a:solidFill>
              <a:latin typeface="Source Sans 3 Semibold"/>
              <a:cs typeface="Source Sans 3 Semibold"/>
            </a:endParaRPr>
          </a:p>
          <a:p>
            <a:pPr marL="180499" indent="-170974" defTabSz="685800">
              <a:spcBef>
                <a:spcPts val="153"/>
              </a:spcBef>
              <a:buSzPct val="56250"/>
              <a:buFont typeface="Wingdings"/>
              <a:buChar char=""/>
              <a:tabLst>
                <a:tab pos="180499" algn="l"/>
                <a:tab pos="180975" algn="l"/>
              </a:tabLst>
            </a:pPr>
            <a:r>
              <a:rPr sz="1200" b="1" kern="0" spc="-8" dirty="0">
                <a:solidFill>
                  <a:srgbClr val="003A70"/>
                </a:solidFill>
                <a:latin typeface="Source Sans 3 Semibold"/>
                <a:cs typeface="Source Sans 3 Semibold"/>
              </a:rPr>
              <a:t>Reproductive</a:t>
            </a:r>
            <a:r>
              <a:rPr sz="1200" b="1" kern="0" spc="-30" dirty="0">
                <a:solidFill>
                  <a:srgbClr val="003A70"/>
                </a:solidFill>
                <a:latin typeface="Source Sans 3 Semibold"/>
                <a:cs typeface="Source Sans 3 Semibold"/>
              </a:rPr>
              <a:t> </a:t>
            </a:r>
            <a:r>
              <a:rPr sz="1200" b="1" kern="0" dirty="0">
                <a:solidFill>
                  <a:srgbClr val="003A70"/>
                </a:solidFill>
                <a:latin typeface="Source Sans 3 Semibold"/>
                <a:cs typeface="Source Sans 3 Semibold"/>
              </a:rPr>
              <a:t>cancer</a:t>
            </a:r>
            <a:r>
              <a:rPr sz="1200" b="1" kern="0" spc="-11" dirty="0">
                <a:solidFill>
                  <a:srgbClr val="003A70"/>
                </a:solidFill>
                <a:latin typeface="Source Sans 3 Semibold"/>
                <a:cs typeface="Source Sans 3 Semibold"/>
              </a:rPr>
              <a:t> </a:t>
            </a:r>
            <a:r>
              <a:rPr sz="1200" b="1" kern="0" dirty="0">
                <a:solidFill>
                  <a:srgbClr val="003A70"/>
                </a:solidFill>
                <a:latin typeface="Source Sans 3 Semibold"/>
                <a:cs typeface="Source Sans 3 Semibold"/>
              </a:rPr>
              <a:t>of</a:t>
            </a:r>
            <a:r>
              <a:rPr sz="1200" b="1" kern="0" spc="-23" dirty="0">
                <a:solidFill>
                  <a:srgbClr val="003A70"/>
                </a:solidFill>
                <a:latin typeface="Source Sans 3 Semibold"/>
                <a:cs typeface="Source Sans 3 Semibold"/>
              </a:rPr>
              <a:t> </a:t>
            </a:r>
            <a:r>
              <a:rPr sz="1200" b="1" kern="0" dirty="0">
                <a:solidFill>
                  <a:srgbClr val="003A70"/>
                </a:solidFill>
                <a:latin typeface="Source Sans 3 Semibold"/>
                <a:cs typeface="Source Sans 3 Semibold"/>
              </a:rPr>
              <a:t>any</a:t>
            </a:r>
            <a:r>
              <a:rPr sz="1200" b="1" kern="0" spc="-30" dirty="0">
                <a:solidFill>
                  <a:srgbClr val="003A70"/>
                </a:solidFill>
                <a:latin typeface="Source Sans 3 Semibold"/>
                <a:cs typeface="Source Sans 3 Semibold"/>
              </a:rPr>
              <a:t> </a:t>
            </a:r>
            <a:r>
              <a:rPr sz="1200" b="1" kern="0" spc="-15" dirty="0">
                <a:solidFill>
                  <a:srgbClr val="003A70"/>
                </a:solidFill>
                <a:latin typeface="Source Sans 3 Semibold"/>
                <a:cs typeface="Source Sans 3 Semibold"/>
              </a:rPr>
              <a:t>type</a:t>
            </a:r>
            <a:endParaRPr sz="1200" kern="0" dirty="0">
              <a:solidFill>
                <a:sysClr val="windowText" lastClr="000000"/>
              </a:solidFill>
              <a:latin typeface="Source Sans 3 Semibold"/>
              <a:cs typeface="Source Sans 3 Semibold"/>
            </a:endParaRPr>
          </a:p>
          <a:p>
            <a:pPr marL="180499" marR="221933" indent="-170974" defTabSz="685800">
              <a:spcBef>
                <a:spcPts val="153"/>
              </a:spcBef>
              <a:buClr>
                <a:srgbClr val="003A70"/>
              </a:buClr>
              <a:buSzPct val="56250"/>
              <a:buFont typeface="Wingdings"/>
              <a:buChar char=""/>
              <a:tabLst>
                <a:tab pos="180499" algn="l"/>
                <a:tab pos="180975" algn="l"/>
              </a:tabLst>
            </a:pPr>
            <a:r>
              <a:rPr sz="1200" b="1" kern="0" spc="-8" dirty="0">
                <a:solidFill>
                  <a:srgbClr val="007BB9"/>
                </a:solidFill>
                <a:latin typeface="Source Sans 3 Semibold"/>
                <a:cs typeface="Source Sans 3 Semibold"/>
              </a:rPr>
              <a:t>Respiratory</a:t>
            </a:r>
            <a:r>
              <a:rPr sz="1200" b="1" kern="0" spc="8" dirty="0">
                <a:solidFill>
                  <a:srgbClr val="007BB9"/>
                </a:solidFill>
                <a:latin typeface="Source Sans 3 Semibold"/>
                <a:cs typeface="Source Sans 3 Semibold"/>
              </a:rPr>
              <a:t> </a:t>
            </a:r>
            <a:r>
              <a:rPr sz="1200" b="1" kern="0" spc="-8" dirty="0">
                <a:solidFill>
                  <a:srgbClr val="007BB9"/>
                </a:solidFill>
                <a:latin typeface="Source Sans 3 Semibold"/>
                <a:cs typeface="Source Sans 3 Semibold"/>
              </a:rPr>
              <a:t>(breathing-related) </a:t>
            </a:r>
            <a:r>
              <a:rPr sz="1200" b="1" kern="0" dirty="0">
                <a:solidFill>
                  <a:srgbClr val="007BB9"/>
                </a:solidFill>
                <a:latin typeface="Source Sans 3 Semibold"/>
                <a:cs typeface="Source Sans 3 Semibold"/>
              </a:rPr>
              <a:t>cancer</a:t>
            </a:r>
            <a:r>
              <a:rPr sz="1200" b="1" kern="0" spc="-8" dirty="0">
                <a:solidFill>
                  <a:srgbClr val="007BB9"/>
                </a:solidFill>
                <a:latin typeface="Source Sans 3 Semibold"/>
                <a:cs typeface="Source Sans 3 Semibold"/>
              </a:rPr>
              <a:t> </a:t>
            </a:r>
            <a:r>
              <a:rPr sz="1200" b="1" kern="0" dirty="0">
                <a:solidFill>
                  <a:srgbClr val="007BB9"/>
                </a:solidFill>
                <a:latin typeface="Source Sans 3 Semibold"/>
                <a:cs typeface="Source Sans 3 Semibold"/>
              </a:rPr>
              <a:t>of</a:t>
            </a:r>
            <a:r>
              <a:rPr sz="1200" b="1" kern="0" spc="-34" dirty="0">
                <a:solidFill>
                  <a:srgbClr val="007BB9"/>
                </a:solidFill>
                <a:latin typeface="Source Sans 3 Semibold"/>
                <a:cs typeface="Source Sans 3 Semibold"/>
              </a:rPr>
              <a:t> </a:t>
            </a:r>
            <a:r>
              <a:rPr sz="1200" b="1" kern="0" dirty="0">
                <a:solidFill>
                  <a:srgbClr val="007BB9"/>
                </a:solidFill>
                <a:latin typeface="Source Sans 3 Semibold"/>
                <a:cs typeface="Source Sans 3 Semibold"/>
              </a:rPr>
              <a:t>any</a:t>
            </a:r>
            <a:r>
              <a:rPr sz="1200" b="1" kern="0" spc="-30" dirty="0">
                <a:solidFill>
                  <a:srgbClr val="007BB9"/>
                </a:solidFill>
                <a:latin typeface="Source Sans 3 Semibold"/>
                <a:cs typeface="Source Sans 3 Semibold"/>
              </a:rPr>
              <a:t> </a:t>
            </a:r>
            <a:r>
              <a:rPr sz="1200" b="1" kern="0" spc="-15" dirty="0">
                <a:solidFill>
                  <a:srgbClr val="007BB9"/>
                </a:solidFill>
                <a:latin typeface="Source Sans 3 Semibold"/>
                <a:cs typeface="Source Sans 3 Semibold"/>
              </a:rPr>
              <a:t>type</a:t>
            </a:r>
            <a:endParaRPr sz="1200" kern="0" dirty="0">
              <a:solidFill>
                <a:sysClr val="windowText" lastClr="000000"/>
              </a:solidFill>
              <a:latin typeface="Source Sans 3 Semibold"/>
              <a:cs typeface="Source Sans 3 Semibold"/>
            </a:endParaRPr>
          </a:p>
          <a:p>
            <a:pPr marL="180499" indent="-170974" defTabSz="685800">
              <a:spcBef>
                <a:spcPts val="71"/>
              </a:spcBef>
              <a:buSzPct val="56250"/>
              <a:buFont typeface="Wingdings"/>
              <a:buChar char=""/>
              <a:tabLst>
                <a:tab pos="180499" algn="l"/>
                <a:tab pos="180975" algn="l"/>
              </a:tabLst>
            </a:pPr>
            <a:r>
              <a:rPr sz="1200" b="1" kern="0" spc="-8" dirty="0">
                <a:solidFill>
                  <a:srgbClr val="003A70"/>
                </a:solidFill>
                <a:latin typeface="Source Sans 3 Semibold"/>
                <a:cs typeface="Source Sans 3 Semibold"/>
              </a:rPr>
              <a:t>Sarcoidosis</a:t>
            </a:r>
            <a:endParaRPr sz="1200" kern="0" dirty="0">
              <a:solidFill>
                <a:sysClr val="windowText" lastClr="000000"/>
              </a:solidFill>
              <a:latin typeface="Source Sans 3 Semibold"/>
              <a:cs typeface="Source Sans 3 Semibold"/>
            </a:endParaRPr>
          </a:p>
        </p:txBody>
      </p:sp>
      <p:sp>
        <p:nvSpPr>
          <p:cNvPr id="5" name="object 5"/>
          <p:cNvSpPr txBox="1"/>
          <p:nvPr/>
        </p:nvSpPr>
        <p:spPr>
          <a:xfrm>
            <a:off x="273607" y="2681790"/>
            <a:ext cx="3456146" cy="3217387"/>
          </a:xfrm>
          <a:prstGeom prst="rect">
            <a:avLst/>
          </a:prstGeom>
        </p:spPr>
        <p:txBody>
          <a:bodyPr vert="horz" wrap="square" lIns="0" tIns="29051" rIns="0" bIns="0" rtlCol="0">
            <a:spAutoFit/>
          </a:bodyPr>
          <a:lstStyle/>
          <a:p>
            <a:pPr marL="180499" indent="-170974" defTabSz="685800">
              <a:spcBef>
                <a:spcPts val="229"/>
              </a:spcBef>
              <a:buClr>
                <a:srgbClr val="003A70"/>
              </a:buClr>
              <a:buSzPct val="56250"/>
              <a:buFont typeface="Wingdings"/>
              <a:buChar char=""/>
              <a:tabLst>
                <a:tab pos="180499" algn="l"/>
                <a:tab pos="180975" algn="l"/>
              </a:tabLst>
            </a:pPr>
            <a:r>
              <a:rPr sz="1200" b="1" kern="0" spc="-8" dirty="0">
                <a:solidFill>
                  <a:srgbClr val="007BB9"/>
                </a:solidFill>
                <a:latin typeface="Source Sans 3 Semibold"/>
                <a:cs typeface="Source Sans 3 Semibold"/>
              </a:rPr>
              <a:t>Asthma</a:t>
            </a:r>
            <a:r>
              <a:rPr sz="1200" b="1" kern="0" spc="-34" dirty="0">
                <a:solidFill>
                  <a:srgbClr val="007BB9"/>
                </a:solidFill>
                <a:latin typeface="Source Sans 3 Semibold"/>
                <a:cs typeface="Source Sans 3 Semibold"/>
              </a:rPr>
              <a:t> </a:t>
            </a:r>
            <a:r>
              <a:rPr sz="1200" b="1" kern="0" spc="-8" dirty="0">
                <a:solidFill>
                  <a:srgbClr val="007BB9"/>
                </a:solidFill>
                <a:latin typeface="Source Sans 3 Semibold"/>
                <a:cs typeface="Source Sans 3 Semibold"/>
              </a:rPr>
              <a:t>(diagnosed</a:t>
            </a:r>
            <a:r>
              <a:rPr sz="1200" b="1" kern="0" spc="-15" dirty="0">
                <a:solidFill>
                  <a:srgbClr val="007BB9"/>
                </a:solidFill>
                <a:latin typeface="Source Sans 3 Semibold"/>
                <a:cs typeface="Source Sans 3 Semibold"/>
              </a:rPr>
              <a:t> </a:t>
            </a:r>
            <a:r>
              <a:rPr sz="1200" b="1" kern="0" dirty="0">
                <a:solidFill>
                  <a:srgbClr val="007BB9"/>
                </a:solidFill>
                <a:latin typeface="Source Sans 3 Semibold"/>
                <a:cs typeface="Source Sans 3 Semibold"/>
              </a:rPr>
              <a:t>after</a:t>
            </a:r>
            <a:r>
              <a:rPr sz="1200" b="1" kern="0" spc="-34" dirty="0">
                <a:solidFill>
                  <a:srgbClr val="007BB9"/>
                </a:solidFill>
                <a:latin typeface="Source Sans 3 Semibold"/>
                <a:cs typeface="Source Sans 3 Semibold"/>
              </a:rPr>
              <a:t> </a:t>
            </a:r>
            <a:r>
              <a:rPr sz="1200" b="1" kern="0" spc="-8" dirty="0">
                <a:solidFill>
                  <a:srgbClr val="007BB9"/>
                </a:solidFill>
                <a:latin typeface="Source Sans 3 Semibold"/>
                <a:cs typeface="Source Sans 3 Semibold"/>
              </a:rPr>
              <a:t>service)</a:t>
            </a:r>
            <a:endParaRPr sz="1200" kern="0" dirty="0">
              <a:solidFill>
                <a:sysClr val="windowText" lastClr="000000"/>
              </a:solidFill>
              <a:latin typeface="Source Sans 3 Semibold"/>
              <a:cs typeface="Source Sans 3 Semibold"/>
            </a:endParaRPr>
          </a:p>
          <a:p>
            <a:pPr marL="180499" indent="-170974" defTabSz="685800">
              <a:spcBef>
                <a:spcPts val="150"/>
              </a:spcBef>
              <a:buSzPct val="56250"/>
              <a:buFont typeface="Wingdings"/>
              <a:buChar char=""/>
              <a:tabLst>
                <a:tab pos="180499" algn="l"/>
                <a:tab pos="180975" algn="l"/>
              </a:tabLst>
            </a:pPr>
            <a:r>
              <a:rPr sz="1200" b="1" kern="0" dirty="0">
                <a:solidFill>
                  <a:srgbClr val="003A70"/>
                </a:solidFill>
                <a:latin typeface="Source Sans 3 Semibold"/>
                <a:cs typeface="Source Sans 3 Semibold"/>
              </a:rPr>
              <a:t>Brain</a:t>
            </a:r>
            <a:r>
              <a:rPr sz="1200" b="1" kern="0" spc="-49" dirty="0">
                <a:solidFill>
                  <a:srgbClr val="003A70"/>
                </a:solidFill>
                <a:latin typeface="Source Sans 3 Semibold"/>
                <a:cs typeface="Source Sans 3 Semibold"/>
              </a:rPr>
              <a:t> </a:t>
            </a:r>
            <a:r>
              <a:rPr sz="1200" b="1" kern="0" spc="-8" dirty="0">
                <a:solidFill>
                  <a:srgbClr val="003A70"/>
                </a:solidFill>
                <a:latin typeface="Source Sans 3 Semibold"/>
                <a:cs typeface="Source Sans 3 Semibold"/>
              </a:rPr>
              <a:t>cancer</a:t>
            </a:r>
            <a:endParaRPr sz="1200" kern="0" dirty="0">
              <a:solidFill>
                <a:sysClr val="windowText" lastClr="000000"/>
              </a:solidFill>
              <a:latin typeface="Source Sans 3 Semibold"/>
              <a:cs typeface="Source Sans 3 Semibold"/>
            </a:endParaRPr>
          </a:p>
          <a:p>
            <a:pPr marL="180499" indent="-170974" defTabSz="685800">
              <a:spcBef>
                <a:spcPts val="153"/>
              </a:spcBef>
              <a:buClr>
                <a:srgbClr val="003A70"/>
              </a:buClr>
              <a:buSzPct val="56250"/>
              <a:buFont typeface="Wingdings"/>
              <a:buChar char=""/>
              <a:tabLst>
                <a:tab pos="180499" algn="l"/>
                <a:tab pos="180975" algn="l"/>
              </a:tabLst>
            </a:pPr>
            <a:r>
              <a:rPr sz="1200" b="1" kern="0" dirty="0">
                <a:solidFill>
                  <a:srgbClr val="007BB9"/>
                </a:solidFill>
                <a:latin typeface="Source Sans 3 Semibold"/>
                <a:cs typeface="Source Sans 3 Semibold"/>
              </a:rPr>
              <a:t>Chronic</a:t>
            </a:r>
            <a:r>
              <a:rPr sz="1200" b="1" kern="0" spc="-38" dirty="0">
                <a:solidFill>
                  <a:srgbClr val="007BB9"/>
                </a:solidFill>
                <a:latin typeface="Source Sans 3 Semibold"/>
                <a:cs typeface="Source Sans 3 Semibold"/>
              </a:rPr>
              <a:t> </a:t>
            </a:r>
            <a:r>
              <a:rPr sz="1200" b="1" kern="0" spc="-8" dirty="0">
                <a:solidFill>
                  <a:srgbClr val="007BB9"/>
                </a:solidFill>
                <a:latin typeface="Source Sans 3 Semibold"/>
                <a:cs typeface="Source Sans 3 Semibold"/>
              </a:rPr>
              <a:t>bronchitis</a:t>
            </a:r>
            <a:endParaRPr sz="1200" kern="0" dirty="0">
              <a:solidFill>
                <a:sysClr val="windowText" lastClr="000000"/>
              </a:solidFill>
              <a:latin typeface="Source Sans 3 Semibold"/>
              <a:cs typeface="Source Sans 3 Semibold"/>
            </a:endParaRPr>
          </a:p>
          <a:p>
            <a:pPr marL="180499" indent="-170974" defTabSz="685800">
              <a:spcBef>
                <a:spcPts val="146"/>
              </a:spcBef>
              <a:buSzPct val="56250"/>
              <a:buFont typeface="Wingdings"/>
              <a:buChar char=""/>
              <a:tabLst>
                <a:tab pos="180499" algn="l"/>
                <a:tab pos="180975" algn="l"/>
              </a:tabLst>
            </a:pPr>
            <a:r>
              <a:rPr sz="1200" b="1" kern="0" spc="-8" dirty="0">
                <a:solidFill>
                  <a:srgbClr val="003A70"/>
                </a:solidFill>
                <a:latin typeface="Source Sans 3 Semibold"/>
                <a:cs typeface="Source Sans 3 Semibold"/>
              </a:rPr>
              <a:t>Chronic</a:t>
            </a:r>
            <a:r>
              <a:rPr sz="1200" b="1" kern="0" spc="-53" dirty="0">
                <a:solidFill>
                  <a:srgbClr val="003A70"/>
                </a:solidFill>
                <a:latin typeface="Source Sans 3 Semibold"/>
                <a:cs typeface="Source Sans 3 Semibold"/>
              </a:rPr>
              <a:t> </a:t>
            </a:r>
            <a:r>
              <a:rPr sz="1200" b="1" kern="0" dirty="0">
                <a:solidFill>
                  <a:srgbClr val="003A70"/>
                </a:solidFill>
                <a:latin typeface="Source Sans 3 Semibold"/>
                <a:cs typeface="Source Sans 3 Semibold"/>
              </a:rPr>
              <a:t>obstructive</a:t>
            </a:r>
            <a:r>
              <a:rPr sz="1200" b="1" kern="0" spc="-56" dirty="0">
                <a:solidFill>
                  <a:srgbClr val="003A70"/>
                </a:solidFill>
                <a:latin typeface="Source Sans 3 Semibold"/>
                <a:cs typeface="Source Sans 3 Semibold"/>
              </a:rPr>
              <a:t> </a:t>
            </a:r>
            <a:r>
              <a:rPr sz="1200" b="1" kern="0" dirty="0">
                <a:solidFill>
                  <a:srgbClr val="003A70"/>
                </a:solidFill>
                <a:latin typeface="Source Sans 3 Semibold"/>
                <a:cs typeface="Source Sans 3 Semibold"/>
              </a:rPr>
              <a:t>pulmonary</a:t>
            </a:r>
            <a:r>
              <a:rPr sz="1200" b="1" kern="0" spc="-34" dirty="0">
                <a:solidFill>
                  <a:srgbClr val="003A70"/>
                </a:solidFill>
                <a:latin typeface="Source Sans 3 Semibold"/>
                <a:cs typeface="Source Sans 3 Semibold"/>
              </a:rPr>
              <a:t> </a:t>
            </a:r>
            <a:r>
              <a:rPr sz="1200" b="1" kern="0" dirty="0">
                <a:solidFill>
                  <a:srgbClr val="003A70"/>
                </a:solidFill>
                <a:latin typeface="Source Sans 3 Semibold"/>
                <a:cs typeface="Source Sans 3 Semibold"/>
              </a:rPr>
              <a:t>disease</a:t>
            </a:r>
            <a:r>
              <a:rPr sz="1200" b="1" kern="0" spc="-19" dirty="0">
                <a:solidFill>
                  <a:srgbClr val="003A70"/>
                </a:solidFill>
                <a:latin typeface="Source Sans 3 Semibold"/>
                <a:cs typeface="Source Sans 3 Semibold"/>
              </a:rPr>
              <a:t> </a:t>
            </a:r>
            <a:r>
              <a:rPr sz="1200" b="1" kern="0" spc="-8" dirty="0">
                <a:solidFill>
                  <a:srgbClr val="003A70"/>
                </a:solidFill>
                <a:latin typeface="Source Sans 3 Semibold"/>
                <a:cs typeface="Source Sans 3 Semibold"/>
              </a:rPr>
              <a:t>(COPD)</a:t>
            </a:r>
            <a:endParaRPr sz="1200" kern="0" dirty="0">
              <a:solidFill>
                <a:sysClr val="windowText" lastClr="000000"/>
              </a:solidFill>
              <a:latin typeface="Source Sans 3 Semibold"/>
              <a:cs typeface="Source Sans 3 Semibold"/>
            </a:endParaRPr>
          </a:p>
          <a:p>
            <a:pPr marL="180499" indent="-170974" defTabSz="685800">
              <a:spcBef>
                <a:spcPts val="79"/>
              </a:spcBef>
              <a:buClr>
                <a:srgbClr val="003A70"/>
              </a:buClr>
              <a:buSzPct val="56250"/>
              <a:buFont typeface="Wingdings"/>
              <a:buChar char=""/>
              <a:tabLst>
                <a:tab pos="180499" algn="l"/>
                <a:tab pos="180975" algn="l"/>
              </a:tabLst>
            </a:pPr>
            <a:r>
              <a:rPr sz="1200" b="1" kern="0" dirty="0">
                <a:solidFill>
                  <a:srgbClr val="007BB9"/>
                </a:solidFill>
                <a:latin typeface="Source Sans 3 Semibold"/>
                <a:cs typeface="Source Sans 3 Semibold"/>
              </a:rPr>
              <a:t>Chronic</a:t>
            </a:r>
            <a:r>
              <a:rPr sz="1200" b="1" kern="0" spc="-38" dirty="0">
                <a:solidFill>
                  <a:srgbClr val="007BB9"/>
                </a:solidFill>
                <a:latin typeface="Source Sans 3 Semibold"/>
                <a:cs typeface="Source Sans 3 Semibold"/>
              </a:rPr>
              <a:t> </a:t>
            </a:r>
            <a:r>
              <a:rPr sz="1200" b="1" kern="0" spc="-8" dirty="0">
                <a:solidFill>
                  <a:srgbClr val="007BB9"/>
                </a:solidFill>
                <a:latin typeface="Source Sans 3 Semibold"/>
                <a:cs typeface="Source Sans 3 Semibold"/>
              </a:rPr>
              <a:t>rhinitis</a:t>
            </a:r>
            <a:endParaRPr sz="1200" kern="0" dirty="0">
              <a:solidFill>
                <a:sysClr val="windowText" lastClr="000000"/>
              </a:solidFill>
              <a:latin typeface="Source Sans 3 Semibold"/>
              <a:cs typeface="Source Sans 3 Semibold"/>
            </a:endParaRPr>
          </a:p>
          <a:p>
            <a:pPr marL="180499" indent="-170974" defTabSz="685800">
              <a:spcBef>
                <a:spcPts val="146"/>
              </a:spcBef>
              <a:buSzPct val="56250"/>
              <a:buFont typeface="Wingdings"/>
              <a:buChar char=""/>
              <a:tabLst>
                <a:tab pos="180499" algn="l"/>
                <a:tab pos="180975" algn="l"/>
              </a:tabLst>
            </a:pPr>
            <a:r>
              <a:rPr sz="1200" b="1" kern="0" dirty="0">
                <a:solidFill>
                  <a:srgbClr val="003A70"/>
                </a:solidFill>
                <a:latin typeface="Source Sans 3 Semibold"/>
                <a:cs typeface="Source Sans 3 Semibold"/>
              </a:rPr>
              <a:t>Chronic</a:t>
            </a:r>
            <a:r>
              <a:rPr sz="1200" b="1" kern="0" spc="-38" dirty="0">
                <a:solidFill>
                  <a:srgbClr val="003A70"/>
                </a:solidFill>
                <a:latin typeface="Source Sans 3 Semibold"/>
                <a:cs typeface="Source Sans 3 Semibold"/>
              </a:rPr>
              <a:t> </a:t>
            </a:r>
            <a:r>
              <a:rPr sz="1200" b="1" kern="0" spc="-8" dirty="0">
                <a:solidFill>
                  <a:srgbClr val="003A70"/>
                </a:solidFill>
                <a:latin typeface="Source Sans 3 Semibold"/>
                <a:cs typeface="Source Sans 3 Semibold"/>
              </a:rPr>
              <a:t>sinusitis</a:t>
            </a:r>
            <a:endParaRPr sz="1200" kern="0" dirty="0">
              <a:solidFill>
                <a:sysClr val="windowText" lastClr="000000"/>
              </a:solidFill>
              <a:latin typeface="Source Sans 3 Semibold"/>
              <a:cs typeface="Source Sans 3 Semibold"/>
            </a:endParaRPr>
          </a:p>
          <a:p>
            <a:pPr marL="180499" indent="-170974" defTabSz="685800">
              <a:spcBef>
                <a:spcPts val="158"/>
              </a:spcBef>
              <a:buClr>
                <a:srgbClr val="003A70"/>
              </a:buClr>
              <a:buSzPct val="60000"/>
              <a:buFont typeface="Wingdings"/>
              <a:buChar char=""/>
              <a:tabLst>
                <a:tab pos="180499" algn="l"/>
                <a:tab pos="180975" algn="l"/>
              </a:tabLst>
            </a:pPr>
            <a:r>
              <a:rPr sz="1125" b="1" kern="0" dirty="0">
                <a:solidFill>
                  <a:srgbClr val="007BB9"/>
                </a:solidFill>
                <a:latin typeface="Source Sans 3 Semibold"/>
                <a:cs typeface="Source Sans 3 Semibold"/>
              </a:rPr>
              <a:t>Constrictive</a:t>
            </a:r>
            <a:r>
              <a:rPr sz="1125" b="1" kern="0" spc="-26" dirty="0">
                <a:solidFill>
                  <a:srgbClr val="007BB9"/>
                </a:solidFill>
                <a:latin typeface="Source Sans 3 Semibold"/>
                <a:cs typeface="Source Sans 3 Semibold"/>
              </a:rPr>
              <a:t> </a:t>
            </a:r>
            <a:r>
              <a:rPr sz="1125" b="1" kern="0" dirty="0">
                <a:solidFill>
                  <a:srgbClr val="007BB9"/>
                </a:solidFill>
                <a:latin typeface="Source Sans 3 Semibold"/>
                <a:cs typeface="Source Sans 3 Semibold"/>
              </a:rPr>
              <a:t>bronchiolitis</a:t>
            </a:r>
            <a:r>
              <a:rPr sz="1125" b="1" kern="0" spc="-26" dirty="0">
                <a:solidFill>
                  <a:srgbClr val="007BB9"/>
                </a:solidFill>
                <a:latin typeface="Source Sans 3 Semibold"/>
                <a:cs typeface="Source Sans 3 Semibold"/>
              </a:rPr>
              <a:t> </a:t>
            </a:r>
            <a:r>
              <a:rPr sz="1125" b="1" kern="0" dirty="0">
                <a:solidFill>
                  <a:srgbClr val="007BB9"/>
                </a:solidFill>
                <a:latin typeface="Source Sans 3 Semibold"/>
                <a:cs typeface="Source Sans 3 Semibold"/>
              </a:rPr>
              <a:t>or obliterative</a:t>
            </a:r>
            <a:r>
              <a:rPr sz="1125" b="1" kern="0" spc="-11" dirty="0">
                <a:solidFill>
                  <a:srgbClr val="007BB9"/>
                </a:solidFill>
                <a:latin typeface="Source Sans 3 Semibold"/>
                <a:cs typeface="Source Sans 3 Semibold"/>
              </a:rPr>
              <a:t> </a:t>
            </a:r>
            <a:r>
              <a:rPr sz="1125" b="1" kern="0" spc="-8" dirty="0">
                <a:solidFill>
                  <a:srgbClr val="007BB9"/>
                </a:solidFill>
                <a:latin typeface="Source Sans 3 Semibold"/>
                <a:cs typeface="Source Sans 3 Semibold"/>
              </a:rPr>
              <a:t>bronchiolitis</a:t>
            </a:r>
            <a:endParaRPr sz="1125" kern="0" dirty="0">
              <a:solidFill>
                <a:sysClr val="windowText" lastClr="000000"/>
              </a:solidFill>
              <a:latin typeface="Source Sans 3 Semibold"/>
              <a:cs typeface="Source Sans 3 Semibold"/>
            </a:endParaRPr>
          </a:p>
          <a:p>
            <a:pPr marL="180499" indent="-170974" defTabSz="685800">
              <a:spcBef>
                <a:spcPts val="68"/>
              </a:spcBef>
              <a:buSzPct val="56250"/>
              <a:buFont typeface="Wingdings"/>
              <a:buChar char=""/>
              <a:tabLst>
                <a:tab pos="180499" algn="l"/>
                <a:tab pos="180975" algn="l"/>
              </a:tabLst>
            </a:pPr>
            <a:r>
              <a:rPr sz="1200" b="1" kern="0" spc="-8" dirty="0">
                <a:solidFill>
                  <a:srgbClr val="003A70"/>
                </a:solidFill>
                <a:latin typeface="Source Sans 3 Semibold"/>
                <a:cs typeface="Source Sans 3 Semibold"/>
              </a:rPr>
              <a:t>Emphysema</a:t>
            </a:r>
            <a:endParaRPr sz="1200" kern="0" dirty="0">
              <a:solidFill>
                <a:sysClr val="windowText" lastClr="000000"/>
              </a:solidFill>
              <a:latin typeface="Source Sans 3 Semibold"/>
              <a:cs typeface="Source Sans 3 Semibold"/>
            </a:endParaRPr>
          </a:p>
          <a:p>
            <a:pPr marL="180499" indent="-170974" defTabSz="685800">
              <a:spcBef>
                <a:spcPts val="153"/>
              </a:spcBef>
              <a:buClr>
                <a:srgbClr val="003A70"/>
              </a:buClr>
              <a:buSzPct val="56250"/>
              <a:buFont typeface="Wingdings"/>
              <a:buChar char=""/>
              <a:tabLst>
                <a:tab pos="180499" algn="l"/>
                <a:tab pos="180975" algn="l"/>
              </a:tabLst>
            </a:pPr>
            <a:r>
              <a:rPr sz="1200" b="1" kern="0" dirty="0">
                <a:solidFill>
                  <a:srgbClr val="007BB9"/>
                </a:solidFill>
                <a:latin typeface="Source Sans 3 Semibold"/>
                <a:cs typeface="Source Sans 3 Semibold"/>
              </a:rPr>
              <a:t>Gastrointestinal</a:t>
            </a:r>
            <a:r>
              <a:rPr sz="1200" b="1" kern="0" spc="15" dirty="0">
                <a:solidFill>
                  <a:srgbClr val="007BB9"/>
                </a:solidFill>
                <a:latin typeface="Source Sans 3 Semibold"/>
                <a:cs typeface="Source Sans 3 Semibold"/>
              </a:rPr>
              <a:t> </a:t>
            </a:r>
            <a:r>
              <a:rPr sz="1200" b="1" kern="0" dirty="0">
                <a:solidFill>
                  <a:srgbClr val="007BB9"/>
                </a:solidFill>
                <a:latin typeface="Source Sans 3 Semibold"/>
                <a:cs typeface="Source Sans 3 Semibold"/>
              </a:rPr>
              <a:t>cancer</a:t>
            </a:r>
            <a:r>
              <a:rPr sz="1200" b="1" kern="0" spc="19" dirty="0">
                <a:solidFill>
                  <a:srgbClr val="007BB9"/>
                </a:solidFill>
                <a:latin typeface="Source Sans 3 Semibold"/>
                <a:cs typeface="Source Sans 3 Semibold"/>
              </a:rPr>
              <a:t> </a:t>
            </a:r>
            <a:r>
              <a:rPr sz="1200" b="1" kern="0" dirty="0">
                <a:solidFill>
                  <a:srgbClr val="007BB9"/>
                </a:solidFill>
                <a:latin typeface="Source Sans 3 Semibold"/>
                <a:cs typeface="Source Sans 3 Semibold"/>
              </a:rPr>
              <a:t>of</a:t>
            </a:r>
            <a:r>
              <a:rPr sz="1200" b="1" kern="0" spc="-4" dirty="0">
                <a:solidFill>
                  <a:srgbClr val="007BB9"/>
                </a:solidFill>
                <a:latin typeface="Source Sans 3 Semibold"/>
                <a:cs typeface="Source Sans 3 Semibold"/>
              </a:rPr>
              <a:t> </a:t>
            </a:r>
            <a:r>
              <a:rPr sz="1200" b="1" kern="0" dirty="0">
                <a:solidFill>
                  <a:srgbClr val="007BB9"/>
                </a:solidFill>
                <a:latin typeface="Source Sans 3 Semibold"/>
                <a:cs typeface="Source Sans 3 Semibold"/>
              </a:rPr>
              <a:t>any</a:t>
            </a:r>
            <a:r>
              <a:rPr sz="1200" b="1" kern="0" spc="-8" dirty="0">
                <a:solidFill>
                  <a:srgbClr val="007BB9"/>
                </a:solidFill>
                <a:latin typeface="Source Sans 3 Semibold"/>
                <a:cs typeface="Source Sans 3 Semibold"/>
              </a:rPr>
              <a:t> </a:t>
            </a:r>
            <a:r>
              <a:rPr sz="1200" b="1" kern="0" spc="-15" dirty="0">
                <a:solidFill>
                  <a:srgbClr val="007BB9"/>
                </a:solidFill>
                <a:latin typeface="Source Sans 3 Semibold"/>
                <a:cs typeface="Source Sans 3 Semibold"/>
              </a:rPr>
              <a:t>type</a:t>
            </a:r>
            <a:endParaRPr sz="1200" kern="0" dirty="0">
              <a:solidFill>
                <a:sysClr val="windowText" lastClr="000000"/>
              </a:solidFill>
              <a:latin typeface="Source Sans 3 Semibold"/>
              <a:cs typeface="Source Sans 3 Semibold"/>
            </a:endParaRPr>
          </a:p>
          <a:p>
            <a:pPr marL="180499" indent="-170974" defTabSz="685800">
              <a:spcBef>
                <a:spcPts val="153"/>
              </a:spcBef>
              <a:buSzPct val="56250"/>
              <a:buFont typeface="Wingdings"/>
              <a:buChar char=""/>
              <a:tabLst>
                <a:tab pos="180499" algn="l"/>
                <a:tab pos="180975" algn="l"/>
              </a:tabLst>
            </a:pPr>
            <a:r>
              <a:rPr sz="1200" b="1" kern="0" spc="-8" dirty="0">
                <a:solidFill>
                  <a:srgbClr val="003A70"/>
                </a:solidFill>
                <a:latin typeface="Source Sans 3 Semibold"/>
                <a:cs typeface="Source Sans 3 Semibold"/>
              </a:rPr>
              <a:t>Glioblastoma</a:t>
            </a:r>
            <a:endParaRPr sz="1200" kern="0" dirty="0">
              <a:solidFill>
                <a:sysClr val="windowText" lastClr="000000"/>
              </a:solidFill>
              <a:latin typeface="Source Sans 3 Semibold"/>
              <a:cs typeface="Source Sans 3 Semibold"/>
            </a:endParaRPr>
          </a:p>
          <a:p>
            <a:pPr marL="180499" indent="-170974" defTabSz="685800">
              <a:spcBef>
                <a:spcPts val="146"/>
              </a:spcBef>
              <a:buClr>
                <a:srgbClr val="003A70"/>
              </a:buClr>
              <a:buSzPct val="56250"/>
              <a:buFont typeface="Wingdings"/>
              <a:buChar char=""/>
              <a:tabLst>
                <a:tab pos="180499" algn="l"/>
                <a:tab pos="180975" algn="l"/>
              </a:tabLst>
            </a:pPr>
            <a:r>
              <a:rPr sz="1200" b="1" kern="0" dirty="0">
                <a:solidFill>
                  <a:srgbClr val="007BB9"/>
                </a:solidFill>
                <a:latin typeface="Source Sans 3 Semibold"/>
                <a:cs typeface="Source Sans 3 Semibold"/>
              </a:rPr>
              <a:t>Granulomatous</a:t>
            </a:r>
            <a:r>
              <a:rPr sz="1200" b="1" kern="0" spc="-19" dirty="0">
                <a:solidFill>
                  <a:srgbClr val="007BB9"/>
                </a:solidFill>
                <a:latin typeface="Source Sans 3 Semibold"/>
                <a:cs typeface="Source Sans 3 Semibold"/>
              </a:rPr>
              <a:t> </a:t>
            </a:r>
            <a:r>
              <a:rPr sz="1200" b="1" kern="0" spc="-8" dirty="0">
                <a:solidFill>
                  <a:srgbClr val="007BB9"/>
                </a:solidFill>
                <a:latin typeface="Source Sans 3 Semibold"/>
                <a:cs typeface="Source Sans 3 Semibold"/>
              </a:rPr>
              <a:t>disease</a:t>
            </a:r>
            <a:endParaRPr sz="1200" kern="0" dirty="0">
              <a:solidFill>
                <a:sysClr val="windowText" lastClr="000000"/>
              </a:solidFill>
              <a:latin typeface="Source Sans 3 Semibold"/>
              <a:cs typeface="Source Sans 3 Semibold"/>
            </a:endParaRPr>
          </a:p>
          <a:p>
            <a:pPr marL="180499" indent="-170974" defTabSz="685800">
              <a:spcBef>
                <a:spcPts val="150"/>
              </a:spcBef>
              <a:buSzPct val="56250"/>
              <a:buFont typeface="Wingdings"/>
              <a:buChar char=""/>
              <a:tabLst>
                <a:tab pos="180499" algn="l"/>
                <a:tab pos="180975" algn="l"/>
              </a:tabLst>
            </a:pPr>
            <a:r>
              <a:rPr sz="1200" b="1" kern="0" dirty="0">
                <a:solidFill>
                  <a:srgbClr val="003A70"/>
                </a:solidFill>
                <a:latin typeface="Source Sans 3 Semibold"/>
                <a:cs typeface="Source Sans 3 Semibold"/>
              </a:rPr>
              <a:t>Head</a:t>
            </a:r>
            <a:r>
              <a:rPr sz="1200" b="1" kern="0" spc="-41" dirty="0">
                <a:solidFill>
                  <a:srgbClr val="003A70"/>
                </a:solidFill>
                <a:latin typeface="Source Sans 3 Semibold"/>
                <a:cs typeface="Source Sans 3 Semibold"/>
              </a:rPr>
              <a:t> </a:t>
            </a:r>
            <a:r>
              <a:rPr sz="1200" b="1" kern="0" dirty="0">
                <a:solidFill>
                  <a:srgbClr val="003A70"/>
                </a:solidFill>
                <a:latin typeface="Source Sans 3 Semibold"/>
                <a:cs typeface="Source Sans 3 Semibold"/>
              </a:rPr>
              <a:t>cancer</a:t>
            </a:r>
            <a:r>
              <a:rPr sz="1200" b="1" kern="0" spc="-30" dirty="0">
                <a:solidFill>
                  <a:srgbClr val="003A70"/>
                </a:solidFill>
                <a:latin typeface="Source Sans 3 Semibold"/>
                <a:cs typeface="Source Sans 3 Semibold"/>
              </a:rPr>
              <a:t> </a:t>
            </a:r>
            <a:r>
              <a:rPr sz="1200" b="1" kern="0" dirty="0">
                <a:solidFill>
                  <a:srgbClr val="003A70"/>
                </a:solidFill>
                <a:latin typeface="Source Sans 3 Semibold"/>
                <a:cs typeface="Source Sans 3 Semibold"/>
              </a:rPr>
              <a:t>of</a:t>
            </a:r>
            <a:r>
              <a:rPr sz="1200" b="1" kern="0" spc="-53" dirty="0">
                <a:solidFill>
                  <a:srgbClr val="003A70"/>
                </a:solidFill>
                <a:latin typeface="Source Sans 3 Semibold"/>
                <a:cs typeface="Source Sans 3 Semibold"/>
              </a:rPr>
              <a:t> </a:t>
            </a:r>
            <a:r>
              <a:rPr sz="1200" b="1" kern="0" dirty="0">
                <a:solidFill>
                  <a:srgbClr val="003A70"/>
                </a:solidFill>
                <a:latin typeface="Source Sans 3 Semibold"/>
                <a:cs typeface="Source Sans 3 Semibold"/>
              </a:rPr>
              <a:t>any</a:t>
            </a:r>
            <a:r>
              <a:rPr sz="1200" b="1" kern="0" spc="-45" dirty="0">
                <a:solidFill>
                  <a:srgbClr val="003A70"/>
                </a:solidFill>
                <a:latin typeface="Source Sans 3 Semibold"/>
                <a:cs typeface="Source Sans 3 Semibold"/>
              </a:rPr>
              <a:t> </a:t>
            </a:r>
            <a:r>
              <a:rPr sz="1200" b="1" kern="0" spc="-15" dirty="0">
                <a:solidFill>
                  <a:srgbClr val="003A70"/>
                </a:solidFill>
                <a:latin typeface="Source Sans 3 Semibold"/>
                <a:cs typeface="Source Sans 3 Semibold"/>
              </a:rPr>
              <a:t>type</a:t>
            </a:r>
            <a:endParaRPr sz="1200" kern="0" dirty="0">
              <a:solidFill>
                <a:sysClr val="windowText" lastClr="000000"/>
              </a:solidFill>
              <a:latin typeface="Source Sans 3 Semibold"/>
              <a:cs typeface="Source Sans 3 Semibold"/>
            </a:endParaRPr>
          </a:p>
          <a:p>
            <a:pPr marL="180499" indent="-170974" defTabSz="685800">
              <a:spcBef>
                <a:spcPts val="153"/>
              </a:spcBef>
              <a:buClr>
                <a:srgbClr val="003A70"/>
              </a:buClr>
              <a:buSzPct val="56250"/>
              <a:buFont typeface="Wingdings"/>
              <a:buChar char=""/>
              <a:tabLst>
                <a:tab pos="180499" algn="l"/>
                <a:tab pos="180975" algn="l"/>
              </a:tabLst>
            </a:pPr>
            <a:r>
              <a:rPr sz="1200" b="1" kern="0" dirty="0">
                <a:solidFill>
                  <a:srgbClr val="007BB9"/>
                </a:solidFill>
                <a:latin typeface="Source Sans 3 Semibold"/>
                <a:cs typeface="Source Sans 3 Semibold"/>
              </a:rPr>
              <a:t>High</a:t>
            </a:r>
            <a:r>
              <a:rPr sz="1200" b="1" kern="0" spc="-23" dirty="0">
                <a:solidFill>
                  <a:srgbClr val="007BB9"/>
                </a:solidFill>
                <a:latin typeface="Source Sans 3 Semibold"/>
                <a:cs typeface="Source Sans 3 Semibold"/>
              </a:rPr>
              <a:t> </a:t>
            </a:r>
            <a:r>
              <a:rPr sz="1200" b="1" kern="0" dirty="0">
                <a:solidFill>
                  <a:srgbClr val="007BB9"/>
                </a:solidFill>
                <a:latin typeface="Source Sans 3 Semibold"/>
                <a:cs typeface="Source Sans 3 Semibold"/>
              </a:rPr>
              <a:t>blood</a:t>
            </a:r>
            <a:r>
              <a:rPr sz="1200" b="1" kern="0" spc="-19" dirty="0">
                <a:solidFill>
                  <a:srgbClr val="007BB9"/>
                </a:solidFill>
                <a:latin typeface="Source Sans 3 Semibold"/>
                <a:cs typeface="Source Sans 3 Semibold"/>
              </a:rPr>
              <a:t> </a:t>
            </a:r>
            <a:r>
              <a:rPr sz="1200" b="1" kern="0" dirty="0">
                <a:solidFill>
                  <a:srgbClr val="007BB9"/>
                </a:solidFill>
                <a:latin typeface="Source Sans 3 Semibold"/>
                <a:cs typeface="Source Sans 3 Semibold"/>
              </a:rPr>
              <a:t>pressure</a:t>
            </a:r>
            <a:r>
              <a:rPr sz="1200" b="1" kern="0" spc="-23" dirty="0">
                <a:solidFill>
                  <a:srgbClr val="007BB9"/>
                </a:solidFill>
                <a:latin typeface="Source Sans 3 Semibold"/>
                <a:cs typeface="Source Sans 3 Semibold"/>
              </a:rPr>
              <a:t> </a:t>
            </a:r>
            <a:r>
              <a:rPr sz="1200" b="1" kern="0" spc="-8" dirty="0">
                <a:solidFill>
                  <a:srgbClr val="007BB9"/>
                </a:solidFill>
                <a:latin typeface="Source Sans 3 Semibold"/>
                <a:cs typeface="Source Sans 3 Semibold"/>
              </a:rPr>
              <a:t>(hypertension)</a:t>
            </a:r>
            <a:endParaRPr sz="1200" kern="0" dirty="0">
              <a:solidFill>
                <a:sysClr val="windowText" lastClr="000000"/>
              </a:solidFill>
              <a:latin typeface="Source Sans 3 Semibold"/>
              <a:cs typeface="Source Sans 3 Semibold"/>
            </a:endParaRPr>
          </a:p>
          <a:p>
            <a:pPr marL="180499" indent="-170974" defTabSz="685800">
              <a:spcBef>
                <a:spcPts val="146"/>
              </a:spcBef>
              <a:buSzPct val="56250"/>
              <a:buFont typeface="Wingdings"/>
              <a:buChar char=""/>
              <a:tabLst>
                <a:tab pos="180499" algn="l"/>
                <a:tab pos="180975" algn="l"/>
              </a:tabLst>
            </a:pPr>
            <a:r>
              <a:rPr sz="1200" b="1" kern="0" spc="-8" dirty="0">
                <a:solidFill>
                  <a:srgbClr val="003A70"/>
                </a:solidFill>
                <a:latin typeface="Source Sans 3 Semibold"/>
                <a:cs typeface="Source Sans 3 Semibold"/>
              </a:rPr>
              <a:t>Interstitial</a:t>
            </a:r>
            <a:r>
              <a:rPr sz="1200" b="1" kern="0" spc="-23" dirty="0">
                <a:solidFill>
                  <a:srgbClr val="003A70"/>
                </a:solidFill>
                <a:latin typeface="Source Sans 3 Semibold"/>
                <a:cs typeface="Source Sans 3 Semibold"/>
              </a:rPr>
              <a:t> </a:t>
            </a:r>
            <a:r>
              <a:rPr sz="1200" b="1" kern="0" dirty="0">
                <a:solidFill>
                  <a:srgbClr val="003A70"/>
                </a:solidFill>
                <a:latin typeface="Source Sans 3 Semibold"/>
                <a:cs typeface="Source Sans 3 Semibold"/>
              </a:rPr>
              <a:t>lung</a:t>
            </a:r>
            <a:r>
              <a:rPr sz="1200" b="1" kern="0" spc="-34" dirty="0">
                <a:solidFill>
                  <a:srgbClr val="003A70"/>
                </a:solidFill>
                <a:latin typeface="Source Sans 3 Semibold"/>
                <a:cs typeface="Source Sans 3 Semibold"/>
              </a:rPr>
              <a:t> </a:t>
            </a:r>
            <a:r>
              <a:rPr sz="1200" b="1" kern="0" dirty="0">
                <a:solidFill>
                  <a:srgbClr val="003A70"/>
                </a:solidFill>
                <a:latin typeface="Source Sans 3 Semibold"/>
                <a:cs typeface="Source Sans 3 Semibold"/>
              </a:rPr>
              <a:t>disease</a:t>
            </a:r>
            <a:r>
              <a:rPr sz="1200" b="1" kern="0" spc="-26" dirty="0">
                <a:solidFill>
                  <a:srgbClr val="003A70"/>
                </a:solidFill>
                <a:latin typeface="Source Sans 3 Semibold"/>
                <a:cs typeface="Source Sans 3 Semibold"/>
              </a:rPr>
              <a:t> </a:t>
            </a:r>
            <a:r>
              <a:rPr sz="1200" b="1" kern="0" spc="-8" dirty="0">
                <a:solidFill>
                  <a:srgbClr val="003A70"/>
                </a:solidFill>
                <a:latin typeface="Source Sans 3 Semibold"/>
                <a:cs typeface="Source Sans 3 Semibold"/>
              </a:rPr>
              <a:t>(ILD)</a:t>
            </a:r>
            <a:endParaRPr sz="1200" kern="0" dirty="0">
              <a:solidFill>
                <a:sysClr val="windowText" lastClr="000000"/>
              </a:solidFill>
              <a:latin typeface="Source Sans 3 Semibold"/>
              <a:cs typeface="Source Sans 3 Semibold"/>
            </a:endParaRPr>
          </a:p>
        </p:txBody>
      </p:sp>
      <p:sp>
        <p:nvSpPr>
          <p:cNvPr id="6" name="object 6"/>
          <p:cNvSpPr txBox="1"/>
          <p:nvPr/>
        </p:nvSpPr>
        <p:spPr>
          <a:xfrm>
            <a:off x="210311" y="2144267"/>
            <a:ext cx="8690610" cy="522868"/>
          </a:xfrm>
          <a:prstGeom prst="rect">
            <a:avLst/>
          </a:prstGeom>
          <a:solidFill>
            <a:srgbClr val="007BB9">
              <a:alpha val="24705"/>
            </a:srgbClr>
          </a:solidFill>
        </p:spPr>
        <p:txBody>
          <a:bodyPr vert="horz" wrap="square" lIns="0" tIns="117634" rIns="0" bIns="0" rtlCol="0">
            <a:spAutoFit/>
          </a:bodyPr>
          <a:lstStyle/>
          <a:p>
            <a:pPr marL="174308" marR="233839" defTabSz="685800">
              <a:spcBef>
                <a:spcPts val="926"/>
              </a:spcBef>
            </a:pPr>
            <a:r>
              <a:rPr sz="1313" kern="0" dirty="0">
                <a:solidFill>
                  <a:sysClr val="windowText" lastClr="000000"/>
                </a:solidFill>
                <a:latin typeface="Source Sans 3"/>
                <a:cs typeface="Source Sans 3"/>
              </a:rPr>
              <a:t>As</a:t>
            </a:r>
            <a:r>
              <a:rPr sz="1313" kern="0" spc="-4" dirty="0">
                <a:solidFill>
                  <a:sysClr val="windowText" lastClr="000000"/>
                </a:solidFill>
                <a:latin typeface="Source Sans 3"/>
                <a:cs typeface="Source Sans 3"/>
              </a:rPr>
              <a:t> </a:t>
            </a:r>
            <a:r>
              <a:rPr sz="1313" kern="0" dirty="0">
                <a:solidFill>
                  <a:sysClr val="windowText" lastClr="000000"/>
                </a:solidFill>
                <a:latin typeface="Source Sans 3"/>
                <a:cs typeface="Source Sans 3"/>
              </a:rPr>
              <a:t>of August 10,</a:t>
            </a:r>
            <a:r>
              <a:rPr sz="1313" kern="0" spc="-11" dirty="0">
                <a:solidFill>
                  <a:sysClr val="windowText" lastClr="000000"/>
                </a:solidFill>
                <a:latin typeface="Source Sans 3"/>
                <a:cs typeface="Source Sans 3"/>
              </a:rPr>
              <a:t> </a:t>
            </a:r>
            <a:r>
              <a:rPr sz="1313" kern="0" dirty="0">
                <a:solidFill>
                  <a:sysClr val="windowText" lastClr="000000"/>
                </a:solidFill>
                <a:latin typeface="Source Sans 3"/>
                <a:cs typeface="Source Sans 3"/>
              </a:rPr>
              <a:t>2022, a long</a:t>
            </a:r>
            <a:r>
              <a:rPr sz="1313" kern="0" spc="4" dirty="0">
                <a:solidFill>
                  <a:sysClr val="windowText" lastClr="000000"/>
                </a:solidFill>
                <a:latin typeface="Source Sans 3"/>
                <a:cs typeface="Source Sans 3"/>
              </a:rPr>
              <a:t> </a:t>
            </a:r>
            <a:r>
              <a:rPr sz="1313" kern="0" dirty="0">
                <a:solidFill>
                  <a:sysClr val="windowText" lastClr="000000"/>
                </a:solidFill>
                <a:latin typeface="Source Sans 3"/>
                <a:cs typeface="Source Sans 3"/>
              </a:rPr>
              <a:t>list</a:t>
            </a:r>
            <a:r>
              <a:rPr sz="1313" kern="0" spc="-8" dirty="0">
                <a:solidFill>
                  <a:sysClr val="windowText" lastClr="000000"/>
                </a:solidFill>
                <a:latin typeface="Source Sans 3"/>
                <a:cs typeface="Source Sans 3"/>
              </a:rPr>
              <a:t> </a:t>
            </a:r>
            <a:r>
              <a:rPr sz="1313" kern="0" dirty="0">
                <a:solidFill>
                  <a:sysClr val="windowText" lastClr="000000"/>
                </a:solidFill>
                <a:latin typeface="Source Sans 3"/>
                <a:cs typeface="Source Sans 3"/>
              </a:rPr>
              <a:t>of new</a:t>
            </a:r>
            <a:r>
              <a:rPr sz="1313" kern="0" spc="4" dirty="0">
                <a:solidFill>
                  <a:sysClr val="windowText" lastClr="000000"/>
                </a:solidFill>
                <a:latin typeface="Source Sans 3"/>
                <a:cs typeface="Source Sans 3"/>
              </a:rPr>
              <a:t> </a:t>
            </a:r>
            <a:r>
              <a:rPr sz="1313" kern="0" dirty="0">
                <a:solidFill>
                  <a:sysClr val="windowText" lastClr="000000"/>
                </a:solidFill>
                <a:latin typeface="Source Sans 3"/>
                <a:cs typeface="Source Sans 3"/>
              </a:rPr>
              <a:t>conditions</a:t>
            </a:r>
            <a:r>
              <a:rPr sz="1313" kern="0" spc="-8" dirty="0">
                <a:solidFill>
                  <a:sysClr val="windowText" lastClr="000000"/>
                </a:solidFill>
                <a:latin typeface="Source Sans 3"/>
                <a:cs typeface="Source Sans 3"/>
              </a:rPr>
              <a:t> </a:t>
            </a:r>
            <a:r>
              <a:rPr sz="1313" kern="0" dirty="0">
                <a:solidFill>
                  <a:sysClr val="windowText" lastClr="000000"/>
                </a:solidFill>
                <a:latin typeface="Source Sans 3"/>
                <a:cs typeface="Source Sans 3"/>
              </a:rPr>
              <a:t>are</a:t>
            </a:r>
            <a:r>
              <a:rPr sz="1313" kern="0" spc="-8" dirty="0">
                <a:solidFill>
                  <a:sysClr val="windowText" lastClr="000000"/>
                </a:solidFill>
                <a:latin typeface="Source Sans 3"/>
                <a:cs typeface="Source Sans 3"/>
              </a:rPr>
              <a:t> </a:t>
            </a:r>
            <a:r>
              <a:rPr sz="1313" kern="0" dirty="0">
                <a:solidFill>
                  <a:sysClr val="windowText" lastClr="000000"/>
                </a:solidFill>
                <a:latin typeface="Source Sans 3"/>
                <a:cs typeface="Source Sans 3"/>
              </a:rPr>
              <a:t>presumed to</a:t>
            </a:r>
            <a:r>
              <a:rPr sz="1313" kern="0" spc="-4" dirty="0">
                <a:solidFill>
                  <a:sysClr val="windowText" lastClr="000000"/>
                </a:solidFill>
                <a:latin typeface="Source Sans 3"/>
                <a:cs typeface="Source Sans 3"/>
              </a:rPr>
              <a:t> </a:t>
            </a:r>
            <a:r>
              <a:rPr sz="1313" kern="0" dirty="0">
                <a:solidFill>
                  <a:sysClr val="windowText" lastClr="000000"/>
                </a:solidFill>
                <a:latin typeface="Source Sans 3"/>
                <a:cs typeface="Source Sans 3"/>
              </a:rPr>
              <a:t>be</a:t>
            </a:r>
            <a:r>
              <a:rPr sz="1313" kern="0" spc="-15" dirty="0">
                <a:solidFill>
                  <a:sysClr val="windowText" lastClr="000000"/>
                </a:solidFill>
                <a:latin typeface="Source Sans 3"/>
                <a:cs typeface="Source Sans 3"/>
              </a:rPr>
              <a:t> </a:t>
            </a:r>
            <a:r>
              <a:rPr sz="1313" kern="0" dirty="0">
                <a:solidFill>
                  <a:sysClr val="windowText" lastClr="000000"/>
                </a:solidFill>
                <a:latin typeface="Source Sans 3"/>
                <a:cs typeface="Source Sans 3"/>
              </a:rPr>
              <a:t>service-connected</a:t>
            </a:r>
            <a:r>
              <a:rPr sz="1313" kern="0" spc="-4" dirty="0">
                <a:solidFill>
                  <a:sysClr val="windowText" lastClr="000000"/>
                </a:solidFill>
                <a:latin typeface="Source Sans 3"/>
                <a:cs typeface="Source Sans 3"/>
              </a:rPr>
              <a:t> </a:t>
            </a:r>
            <a:r>
              <a:rPr sz="1313" kern="0" dirty="0">
                <a:solidFill>
                  <a:sysClr val="windowText" lastClr="000000"/>
                </a:solidFill>
                <a:latin typeface="Source Sans 3"/>
                <a:cs typeface="Source Sans 3"/>
              </a:rPr>
              <a:t>due to various</a:t>
            </a:r>
            <a:r>
              <a:rPr sz="1313" kern="0" spc="-4" dirty="0">
                <a:solidFill>
                  <a:sysClr val="windowText" lastClr="000000"/>
                </a:solidFill>
                <a:latin typeface="Source Sans 3"/>
                <a:cs typeface="Source Sans 3"/>
              </a:rPr>
              <a:t> </a:t>
            </a:r>
            <a:r>
              <a:rPr sz="1313" kern="0" spc="-8" dirty="0">
                <a:solidFill>
                  <a:sysClr val="windowText" lastClr="000000"/>
                </a:solidFill>
                <a:latin typeface="Source Sans 3"/>
                <a:cs typeface="Source Sans 3"/>
              </a:rPr>
              <a:t>in-</a:t>
            </a:r>
            <a:r>
              <a:rPr sz="1313" kern="0" dirty="0">
                <a:solidFill>
                  <a:sysClr val="windowText" lastClr="000000"/>
                </a:solidFill>
                <a:latin typeface="Source Sans 3"/>
                <a:cs typeface="Source Sans 3"/>
              </a:rPr>
              <a:t>service</a:t>
            </a:r>
            <a:r>
              <a:rPr sz="1313" kern="0" spc="-8" dirty="0">
                <a:solidFill>
                  <a:sysClr val="windowText" lastClr="000000"/>
                </a:solidFill>
                <a:latin typeface="Source Sans 3"/>
                <a:cs typeface="Source Sans 3"/>
              </a:rPr>
              <a:t> toxic </a:t>
            </a:r>
            <a:r>
              <a:rPr sz="1313" kern="0" dirty="0">
                <a:solidFill>
                  <a:sysClr val="windowText" lastClr="000000"/>
                </a:solidFill>
                <a:latin typeface="Source Sans 3"/>
                <a:cs typeface="Source Sans 3"/>
              </a:rPr>
              <a:t>exposures.</a:t>
            </a:r>
            <a:r>
              <a:rPr sz="1313" kern="0" spc="-8" dirty="0">
                <a:solidFill>
                  <a:sysClr val="windowText" lastClr="000000"/>
                </a:solidFill>
                <a:latin typeface="Source Sans 3"/>
                <a:cs typeface="Source Sans 3"/>
              </a:rPr>
              <a:t> </a:t>
            </a:r>
            <a:endParaRPr sz="1313" kern="0" dirty="0">
              <a:solidFill>
                <a:sysClr val="windowText" lastClr="000000"/>
              </a:solidFill>
              <a:latin typeface="Source Sans 3"/>
              <a:cs typeface="Source Sans 3"/>
            </a:endParaRPr>
          </a:p>
        </p:txBody>
      </p:sp>
      <p:sp>
        <p:nvSpPr>
          <p:cNvPr id="7" name="object 7"/>
          <p:cNvSpPr txBox="1">
            <a:spLocks noGrp="1"/>
          </p:cNvSpPr>
          <p:nvPr>
            <p:ph type="title"/>
          </p:nvPr>
        </p:nvSpPr>
        <p:spPr>
          <a:xfrm>
            <a:off x="1124813" y="459681"/>
            <a:ext cx="8019187" cy="455548"/>
          </a:xfrm>
          <a:prstGeom prst="rect">
            <a:avLst/>
          </a:prstGeom>
        </p:spPr>
        <p:txBody>
          <a:bodyPr vert="horz" wrap="square" lIns="0" tIns="39662" rIns="0" bIns="0" rtlCol="0">
            <a:spAutoFit/>
          </a:bodyPr>
          <a:lstStyle/>
          <a:p>
            <a:pPr marL="9525">
              <a:spcBef>
                <a:spcPts val="75"/>
              </a:spcBef>
            </a:pPr>
            <a:r>
              <a:rPr dirty="0"/>
              <a:t>Conditions</a:t>
            </a:r>
            <a:r>
              <a:rPr spc="-23" dirty="0"/>
              <a:t> </a:t>
            </a:r>
            <a:r>
              <a:rPr dirty="0"/>
              <a:t>Presumed</a:t>
            </a:r>
            <a:r>
              <a:rPr spc="23" dirty="0"/>
              <a:t> </a:t>
            </a:r>
            <a:r>
              <a:rPr dirty="0"/>
              <a:t>to</a:t>
            </a:r>
            <a:r>
              <a:rPr spc="4" dirty="0"/>
              <a:t> </a:t>
            </a:r>
            <a:r>
              <a:rPr dirty="0"/>
              <a:t>be</a:t>
            </a:r>
            <a:r>
              <a:rPr spc="4" dirty="0"/>
              <a:t> </a:t>
            </a:r>
            <a:r>
              <a:rPr dirty="0"/>
              <a:t>Service-</a:t>
            </a:r>
            <a:r>
              <a:rPr spc="-8" dirty="0"/>
              <a:t>Connected</a:t>
            </a:r>
          </a:p>
        </p:txBody>
      </p:sp>
    </p:spTree>
    <p:extLst>
      <p:ext uri="{BB962C8B-B14F-4D97-AF65-F5344CB8AC3E}">
        <p14:creationId xmlns:p14="http://schemas.microsoft.com/office/powerpoint/2010/main" val="3857999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169" y="1113260"/>
            <a:ext cx="2423204" cy="3987137"/>
          </a:xfrm>
          <a:prstGeom prst="rect">
            <a:avLst/>
          </a:prstGeom>
        </p:spPr>
      </p:pic>
      <p:pic>
        <p:nvPicPr>
          <p:cNvPr id="6" name="Picture 5"/>
          <p:cNvPicPr>
            <a:picLocks noChangeAspect="1"/>
          </p:cNvPicPr>
          <p:nvPr/>
        </p:nvPicPr>
        <p:blipFill>
          <a:blip r:embed="rId3"/>
          <a:stretch>
            <a:fillRect/>
          </a:stretch>
        </p:blipFill>
        <p:spPr>
          <a:xfrm>
            <a:off x="3147304" y="1113260"/>
            <a:ext cx="1796555" cy="4136096"/>
          </a:xfrm>
          <a:prstGeom prst="rect">
            <a:avLst/>
          </a:prstGeom>
        </p:spPr>
      </p:pic>
      <p:pic>
        <p:nvPicPr>
          <p:cNvPr id="7" name="Picture 6"/>
          <p:cNvPicPr>
            <a:picLocks noChangeAspect="1"/>
          </p:cNvPicPr>
          <p:nvPr/>
        </p:nvPicPr>
        <p:blipFill>
          <a:blip r:embed="rId4"/>
          <a:stretch>
            <a:fillRect/>
          </a:stretch>
        </p:blipFill>
        <p:spPr>
          <a:xfrm>
            <a:off x="5152017" y="1113260"/>
            <a:ext cx="867061" cy="813771"/>
          </a:xfrm>
          <a:prstGeom prst="rect">
            <a:avLst/>
          </a:prstGeom>
        </p:spPr>
      </p:pic>
      <p:pic>
        <p:nvPicPr>
          <p:cNvPr id="8" name="Picture 7"/>
          <p:cNvPicPr>
            <a:picLocks noChangeAspect="1"/>
          </p:cNvPicPr>
          <p:nvPr/>
        </p:nvPicPr>
        <p:blipFill>
          <a:blip r:embed="rId5"/>
          <a:stretch>
            <a:fillRect/>
          </a:stretch>
        </p:blipFill>
        <p:spPr>
          <a:xfrm>
            <a:off x="5152017" y="2074447"/>
            <a:ext cx="854476" cy="967895"/>
          </a:xfrm>
          <a:prstGeom prst="rect">
            <a:avLst/>
          </a:prstGeom>
        </p:spPr>
      </p:pic>
      <p:pic>
        <p:nvPicPr>
          <p:cNvPr id="9" name="Picture 8"/>
          <p:cNvPicPr>
            <a:picLocks noChangeAspect="1"/>
          </p:cNvPicPr>
          <p:nvPr/>
        </p:nvPicPr>
        <p:blipFill>
          <a:blip r:embed="rId6"/>
          <a:stretch>
            <a:fillRect/>
          </a:stretch>
        </p:blipFill>
        <p:spPr>
          <a:xfrm>
            <a:off x="5137301" y="3172919"/>
            <a:ext cx="869192" cy="967834"/>
          </a:xfrm>
          <a:prstGeom prst="rect">
            <a:avLst/>
          </a:prstGeom>
        </p:spPr>
      </p:pic>
      <p:pic>
        <p:nvPicPr>
          <p:cNvPr id="10" name="Picture 9"/>
          <p:cNvPicPr>
            <a:picLocks noChangeAspect="1"/>
          </p:cNvPicPr>
          <p:nvPr/>
        </p:nvPicPr>
        <p:blipFill>
          <a:blip r:embed="rId7"/>
          <a:stretch>
            <a:fillRect/>
          </a:stretch>
        </p:blipFill>
        <p:spPr>
          <a:xfrm>
            <a:off x="5170326" y="4266134"/>
            <a:ext cx="894404" cy="949538"/>
          </a:xfrm>
          <a:prstGeom prst="rect">
            <a:avLst/>
          </a:prstGeom>
        </p:spPr>
      </p:pic>
      <p:sp>
        <p:nvSpPr>
          <p:cNvPr id="2" name="TextBox 1"/>
          <p:cNvSpPr txBox="1"/>
          <p:nvPr/>
        </p:nvSpPr>
        <p:spPr>
          <a:xfrm>
            <a:off x="6553200" y="1113260"/>
            <a:ext cx="1696091" cy="1754326"/>
          </a:xfrm>
          <a:prstGeom prst="rect">
            <a:avLst/>
          </a:prstGeom>
          <a:noFill/>
        </p:spPr>
        <p:txBody>
          <a:bodyPr wrap="square" rtlCol="0">
            <a:spAutoFit/>
          </a:bodyPr>
          <a:lstStyle/>
          <a:p>
            <a:r>
              <a:rPr lang="en-US" sz="1350" dirty="0"/>
              <a:t>When you can’t run, you walk</a:t>
            </a:r>
          </a:p>
          <a:p>
            <a:r>
              <a:rPr lang="en-US" sz="1350" dirty="0"/>
              <a:t>When you can’t walk, you crawl</a:t>
            </a:r>
          </a:p>
          <a:p>
            <a:r>
              <a:rPr lang="en-US" sz="1350" dirty="0"/>
              <a:t>And when you can’t crawl</a:t>
            </a:r>
          </a:p>
          <a:p>
            <a:r>
              <a:rPr lang="en-US" sz="1350" dirty="0"/>
              <a:t>WE WILL CARRY YOU</a:t>
            </a:r>
          </a:p>
        </p:txBody>
      </p:sp>
      <p:pic>
        <p:nvPicPr>
          <p:cNvPr id="2050" name="Picture 2" descr="http://www.cacvso.org/wp-content/uploads/2014/09/calavera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0601" y="102104"/>
            <a:ext cx="2481399" cy="8935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46790" y="1851121"/>
            <a:ext cx="662152" cy="207749"/>
          </a:xfrm>
          <a:prstGeom prst="rect">
            <a:avLst/>
          </a:prstGeom>
          <a:noFill/>
        </p:spPr>
        <p:txBody>
          <a:bodyPr wrap="square" rtlCol="0">
            <a:spAutoFit/>
          </a:bodyPr>
          <a:lstStyle/>
          <a:p>
            <a:r>
              <a:rPr lang="en-US" sz="750" dirty="0"/>
              <a:t>US Navy</a:t>
            </a:r>
          </a:p>
        </p:txBody>
      </p:sp>
      <p:sp>
        <p:nvSpPr>
          <p:cNvPr id="4" name="TextBox 3"/>
          <p:cNvSpPr txBox="1"/>
          <p:nvPr/>
        </p:nvSpPr>
        <p:spPr>
          <a:xfrm>
            <a:off x="5246790" y="2998854"/>
            <a:ext cx="518091" cy="207749"/>
          </a:xfrm>
          <a:prstGeom prst="rect">
            <a:avLst/>
          </a:prstGeom>
          <a:noFill/>
        </p:spPr>
        <p:txBody>
          <a:bodyPr wrap="none" rtlCol="0">
            <a:spAutoFit/>
          </a:bodyPr>
          <a:lstStyle/>
          <a:p>
            <a:r>
              <a:rPr lang="en-US" sz="750" dirty="0"/>
              <a:t>US MC </a:t>
            </a:r>
          </a:p>
        </p:txBody>
      </p:sp>
      <p:sp>
        <p:nvSpPr>
          <p:cNvPr id="13" name="TextBox 12"/>
          <p:cNvSpPr txBox="1"/>
          <p:nvPr/>
        </p:nvSpPr>
        <p:spPr>
          <a:xfrm>
            <a:off x="5287203" y="4107263"/>
            <a:ext cx="569387" cy="207749"/>
          </a:xfrm>
          <a:prstGeom prst="rect">
            <a:avLst/>
          </a:prstGeom>
          <a:noFill/>
        </p:spPr>
        <p:txBody>
          <a:bodyPr wrap="none" rtlCol="0">
            <a:spAutoFit/>
          </a:bodyPr>
          <a:lstStyle/>
          <a:p>
            <a:r>
              <a:rPr lang="en-US" sz="750" dirty="0"/>
              <a:t>US Navy</a:t>
            </a:r>
          </a:p>
        </p:txBody>
      </p:sp>
      <p:sp>
        <p:nvSpPr>
          <p:cNvPr id="14" name="TextBox 13"/>
          <p:cNvSpPr txBox="1"/>
          <p:nvPr/>
        </p:nvSpPr>
        <p:spPr>
          <a:xfrm>
            <a:off x="5090976" y="5249356"/>
            <a:ext cx="1193543" cy="323165"/>
          </a:xfrm>
          <a:prstGeom prst="rect">
            <a:avLst/>
          </a:prstGeom>
          <a:noFill/>
        </p:spPr>
        <p:txBody>
          <a:bodyPr wrap="square" rtlCol="0">
            <a:spAutoFit/>
          </a:bodyPr>
          <a:lstStyle/>
          <a:p>
            <a:r>
              <a:rPr lang="en-US" sz="750" dirty="0"/>
              <a:t>SUDCC II, CDVF, CAMP</a:t>
            </a:r>
          </a:p>
        </p:txBody>
      </p:sp>
      <p:pic>
        <p:nvPicPr>
          <p:cNvPr id="15" name="Picture 14"/>
          <p:cNvPicPr>
            <a:picLocks noChangeAspect="1"/>
          </p:cNvPicPr>
          <p:nvPr/>
        </p:nvPicPr>
        <p:blipFill>
          <a:blip r:embed="rId9"/>
          <a:stretch>
            <a:fillRect/>
          </a:stretch>
        </p:blipFill>
        <p:spPr>
          <a:xfrm>
            <a:off x="6253090" y="3370273"/>
            <a:ext cx="2514600" cy="1540959"/>
          </a:xfrm>
          <a:prstGeom prst="rect">
            <a:avLst/>
          </a:prstGeom>
        </p:spPr>
      </p:pic>
      <p:pic>
        <p:nvPicPr>
          <p:cNvPr id="17" name="Picture 16">
            <a:extLst>
              <a:ext uri="{FF2B5EF4-FFF2-40B4-BE49-F238E27FC236}">
                <a16:creationId xmlns:a16="http://schemas.microsoft.com/office/drawing/2014/main" id="{D8427E70-7152-4542-B3F3-8FB27F5F7029}"/>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6288316" y="5937809"/>
            <a:ext cx="2569867" cy="675479"/>
          </a:xfrm>
          <a:prstGeom prst="rect">
            <a:avLst/>
          </a:prstGeom>
        </p:spPr>
      </p:pic>
      <p:pic>
        <p:nvPicPr>
          <p:cNvPr id="18" name="Picture 2" descr="Calaveras County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5549" y="6071915"/>
            <a:ext cx="2857500" cy="38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656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No duty is more urgent than that of returning Thanks – James Allen</a:t>
            </a:r>
          </a:p>
        </p:txBody>
      </p:sp>
      <p:pic>
        <p:nvPicPr>
          <p:cNvPr id="2050" name="Picture 2" descr="Sailors assigned to the color guard aboard the aircraft carrier USS Dwight D. Eisenhower (CVN 69) retire the colors (U.S. Navy/Mass Communication Specialist 2nd Class Andrew J. Sneering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4487" y="1419497"/>
            <a:ext cx="5915025" cy="3943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05198" y="5715000"/>
            <a:ext cx="2590801" cy="523220"/>
          </a:xfrm>
          <a:prstGeom prst="rect">
            <a:avLst/>
          </a:prstGeom>
          <a:noFill/>
        </p:spPr>
        <p:txBody>
          <a:bodyPr wrap="square" rtlCol="0">
            <a:spAutoFit/>
          </a:bodyPr>
          <a:lstStyle/>
          <a:p>
            <a:r>
              <a:rPr lang="en-US" sz="28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Thank you!</a:t>
            </a:r>
          </a:p>
        </p:txBody>
      </p:sp>
    </p:spTree>
    <p:extLst>
      <p:ext uri="{BB962C8B-B14F-4D97-AF65-F5344CB8AC3E}">
        <p14:creationId xmlns:p14="http://schemas.microsoft.com/office/powerpoint/2010/main" val="4093874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6733" y="533400"/>
            <a:ext cx="8305800" cy="1200329"/>
          </a:xfrm>
          <a:prstGeom prst="rect">
            <a:avLst/>
          </a:prstGeom>
          <a:noFill/>
          <a:ln w="38100">
            <a:noFill/>
            <a:miter lim="800000"/>
            <a:headEnd/>
            <a:tailEnd/>
          </a:ln>
          <a:effectLst/>
          <a:scene3d>
            <a:camera prst="orthographicFront"/>
            <a:lightRig rig="threePt" dir="t"/>
          </a:scene3d>
          <a:sp3d>
            <a:bevelT/>
          </a:sp3d>
        </p:spPr>
        <p:txBody>
          <a:bodyPr>
            <a:spAutoFit/>
          </a:bodyPr>
          <a:lstStyle/>
          <a:p>
            <a:pPr algn="l" eaLnBrk="1" hangingPunct="1">
              <a:buFontTx/>
              <a:buBlip>
                <a:blip r:embed="rId2"/>
              </a:buBlip>
              <a:defRPr/>
            </a:pPr>
            <a:r>
              <a:rPr lang="en-US" sz="1800" b="1" dirty="0">
                <a:latin typeface="Arial" charset="0"/>
              </a:rPr>
              <a:t>To promote the interests and welfare of veterans, their dependents and survivors and to enhance their quality of life through counseling, claims assistance, education, advocacy and special projects.</a:t>
            </a:r>
          </a:p>
          <a:p>
            <a:pPr algn="l" eaLnBrk="1" hangingPunct="1">
              <a:buFontTx/>
              <a:buBlip>
                <a:blip r:embed="rId3"/>
              </a:buBlip>
              <a:defRPr/>
            </a:pPr>
            <a:endParaRPr lang="en-US" sz="1800" b="1" dirty="0">
              <a:latin typeface="Arial" charset="0"/>
            </a:endParaRPr>
          </a:p>
        </p:txBody>
      </p:sp>
      <p:pic>
        <p:nvPicPr>
          <p:cNvPr id="3" name="Picture 2"/>
          <p:cNvPicPr>
            <a:picLocks noChangeAspect="1"/>
          </p:cNvPicPr>
          <p:nvPr/>
        </p:nvPicPr>
        <p:blipFill>
          <a:blip r:embed="rId4"/>
          <a:stretch>
            <a:fillRect/>
          </a:stretch>
        </p:blipFill>
        <p:spPr>
          <a:xfrm>
            <a:off x="386733" y="1536028"/>
            <a:ext cx="8370533" cy="3785944"/>
          </a:xfrm>
          <a:prstGeom prst="rect">
            <a:avLst/>
          </a:prstGeom>
        </p:spPr>
      </p:pic>
    </p:spTree>
    <p:extLst>
      <p:ext uri="{BB962C8B-B14F-4D97-AF65-F5344CB8AC3E}">
        <p14:creationId xmlns:p14="http://schemas.microsoft.com/office/powerpoint/2010/main" val="1894105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2" name="Picture 12" descr="http://www.karencarr.com/auto_image/US_Revolutionary_War_american_musket_loading.jpg"/>
          <p:cNvPicPr>
            <a:picLocks noChangeAspect="1" noChangeArrowheads="1"/>
          </p:cNvPicPr>
          <p:nvPr/>
        </p:nvPicPr>
        <p:blipFill>
          <a:blip r:embed="rId2" cstate="print">
            <a:lum bright="-10000"/>
          </a:blip>
          <a:srcRect/>
          <a:stretch>
            <a:fillRect/>
          </a:stretch>
        </p:blipFill>
        <p:spPr bwMode="auto">
          <a:xfrm>
            <a:off x="3657600" y="3394562"/>
            <a:ext cx="5486400" cy="3463439"/>
          </a:xfrm>
          <a:prstGeom prst="rect">
            <a:avLst/>
          </a:prstGeom>
          <a:noFill/>
          <a:effectLst>
            <a:softEdge rad="635000"/>
          </a:effectLst>
        </p:spPr>
      </p:pic>
      <p:sp>
        <p:nvSpPr>
          <p:cNvPr id="10243" name="Rectangle 2"/>
          <p:cNvSpPr>
            <a:spLocks noGrp="1" noChangeArrowheads="1"/>
          </p:cNvSpPr>
          <p:nvPr>
            <p:ph idx="1"/>
          </p:nvPr>
        </p:nvSpPr>
        <p:spPr>
          <a:xfrm>
            <a:off x="472068" y="1797597"/>
            <a:ext cx="8229600" cy="4572000"/>
          </a:xfrm>
        </p:spPr>
        <p:txBody>
          <a:bodyPr/>
          <a:lstStyle/>
          <a:p>
            <a:pPr eaLnBrk="1" hangingPunct="1">
              <a:buFontTx/>
              <a:buNone/>
            </a:pPr>
            <a:br>
              <a:rPr lang="en-US" altLang="en-US" dirty="0"/>
            </a:br>
            <a:endParaRPr lang="en-US" altLang="en-US" dirty="0"/>
          </a:p>
        </p:txBody>
      </p:sp>
      <p:sp>
        <p:nvSpPr>
          <p:cNvPr id="19463" name="TextBox 7"/>
          <p:cNvSpPr txBox="1">
            <a:spLocks noChangeArrowheads="1"/>
          </p:cNvSpPr>
          <p:nvPr/>
        </p:nvSpPr>
        <p:spPr bwMode="auto">
          <a:xfrm>
            <a:off x="266700" y="283369"/>
            <a:ext cx="8610600" cy="830997"/>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5400000" scaled="1"/>
            <a:tileRect/>
          </a:gradFill>
          <a:ln w="38100">
            <a:solidFill>
              <a:schemeClr val="bg1">
                <a:lumMod val="95000"/>
                <a:lumOff val="5000"/>
              </a:schemeClr>
            </a:solidFill>
            <a:miter lim="800000"/>
            <a:headEnd/>
            <a:tailEnd/>
          </a:ln>
          <a:scene3d>
            <a:camera prst="orthographicFront"/>
            <a:lightRig rig="threePt" dir="t"/>
          </a:scene3d>
          <a:sp3d>
            <a:bevelT w="165100" prst="coolSlant"/>
          </a:sp3d>
        </p:spPr>
        <p:txBody>
          <a:bodyPr>
            <a:spAutoFit/>
          </a:bodyPr>
          <a:lstStyle/>
          <a:p>
            <a:pPr>
              <a:defRPr/>
            </a:pPr>
            <a:r>
              <a:rPr lang="en-US" sz="4800" i="1" dirty="0"/>
              <a:t>Mission Statement</a:t>
            </a:r>
          </a:p>
        </p:txBody>
      </p:sp>
      <p:pic>
        <p:nvPicPr>
          <p:cNvPr id="6" name="Picture 2" descr="Calaveras Coun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49" y="6071915"/>
            <a:ext cx="28575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8427E70-7152-4542-B3F3-8FB27F5F702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390138" y="6071915"/>
            <a:ext cx="2265067" cy="595364"/>
          </a:xfrm>
          <a:prstGeom prst="rect">
            <a:avLst/>
          </a:prstGeom>
        </p:spPr>
      </p:pic>
      <p:sp>
        <p:nvSpPr>
          <p:cNvPr id="3" name="Rectangle 2"/>
          <p:cNvSpPr/>
          <p:nvPr/>
        </p:nvSpPr>
        <p:spPr>
          <a:xfrm>
            <a:off x="341972" y="1676684"/>
            <a:ext cx="8305799" cy="2031325"/>
          </a:xfrm>
          <a:prstGeom prst="rect">
            <a:avLst/>
          </a:prstGeom>
        </p:spPr>
        <p:txBody>
          <a:bodyPr wrap="square">
            <a:spAutoFit/>
          </a:bodyPr>
          <a:lstStyle/>
          <a:p>
            <a:r>
              <a:rPr lang="en-US" b="1" dirty="0">
                <a:latin typeface="Arial" charset="0"/>
              </a:rPr>
              <a:t>The Calaveras County Veterans Services Office (CSVO) is a County office established by the Board of Supervisors of Calaveras County to assist veterans, their dependents and survivors, and the general public in obtaining benefits from federal, state and local agencies administering programs for veterans. Our purpose is to provide advocacy to the veteran community regarding entitlement to federal, state and local benefits and assist in dealings with the Veterans Affairs (VA).</a:t>
            </a:r>
          </a:p>
        </p:txBody>
      </p:sp>
    </p:spTree>
    <p:extLst>
      <p:ext uri="{BB962C8B-B14F-4D97-AF65-F5344CB8AC3E}">
        <p14:creationId xmlns:p14="http://schemas.microsoft.com/office/powerpoint/2010/main" val="56883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p:nvPr/>
        </p:nvSpPr>
        <p:spPr>
          <a:xfrm>
            <a:off x="2971800" y="4572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12295" name="Picture 7" descr="http://4.bp.blogspot.com/_0dZToGEKRG8/TSY4IcT-PnI/AAAAAAAAAaY/ALnu1JxUe0w/s1600/baberoe1.jpg"/>
          <p:cNvPicPr>
            <a:picLocks noChangeAspect="1" noChangeArrowheads="1"/>
          </p:cNvPicPr>
          <p:nvPr/>
        </p:nvPicPr>
        <p:blipFill>
          <a:blip r:embed="rId5" cstate="print"/>
          <a:srcRect/>
          <a:stretch>
            <a:fillRect/>
          </a:stretch>
        </p:blipFill>
        <p:spPr bwMode="auto">
          <a:xfrm>
            <a:off x="1727077" y="3200401"/>
            <a:ext cx="7054973" cy="3967228"/>
          </a:xfrm>
          <a:prstGeom prst="rect">
            <a:avLst/>
          </a:prstGeom>
          <a:noFill/>
          <a:effectLst>
            <a:softEdge rad="635000"/>
          </a:effectLst>
        </p:spPr>
      </p:pic>
      <p:sp>
        <p:nvSpPr>
          <p:cNvPr id="262146" name="Rectangle 2"/>
          <p:cNvSpPr>
            <a:spLocks noGrp="1" noChangeArrowheads="1"/>
          </p:cNvSpPr>
          <p:nvPr>
            <p:ph type="title"/>
          </p:nvPr>
        </p:nvSpPr>
        <p:spPr>
          <a:xfrm>
            <a:off x="609600" y="233997"/>
            <a:ext cx="8534400" cy="1066800"/>
          </a:xfr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w="38100">
            <a:solidFill>
              <a:schemeClr val="tx1"/>
            </a:solidFill>
          </a:ln>
        </p:spPr>
        <p:txBody>
          <a:bodyPr/>
          <a:lstStyle/>
          <a:p>
            <a:pPr indent="0" algn="ctr">
              <a:defRPr/>
            </a:pPr>
            <a:r>
              <a:rPr lang="en-US" sz="5400" dirty="0">
                <a:ln>
                  <a:noFill/>
                </a:ln>
                <a:solidFill>
                  <a:schemeClr val="tx1"/>
                </a:solidFill>
                <a:effectLst/>
                <a:latin typeface="Times New Roman" pitchFamily="18" charset="0"/>
                <a:ea typeface="+mn-ea"/>
                <a:cs typeface="+mn-cs"/>
              </a:rPr>
              <a:t>   </a:t>
            </a:r>
            <a:r>
              <a:rPr lang="en-US" sz="5400" i="1" dirty="0">
                <a:ln>
                  <a:noFill/>
                </a:ln>
                <a:solidFill>
                  <a:schemeClr val="tx1"/>
                </a:solidFill>
                <a:effectLst/>
                <a:latin typeface="Times New Roman" pitchFamily="18" charset="0"/>
                <a:ea typeface="+mn-ea"/>
                <a:cs typeface="+mn-cs"/>
              </a:rPr>
              <a:t>Something to think about</a:t>
            </a:r>
          </a:p>
        </p:txBody>
      </p:sp>
      <p:sp>
        <p:nvSpPr>
          <p:cNvPr id="2" name="Rectangle 3"/>
          <p:cNvSpPr>
            <a:spLocks noGrp="1" noChangeArrowheads="1"/>
          </p:cNvSpPr>
          <p:nvPr>
            <p:ph sz="half" idx="1"/>
          </p:nvPr>
        </p:nvSpPr>
        <p:spPr>
          <a:xfrm>
            <a:off x="243840" y="1320957"/>
            <a:ext cx="8534400" cy="4876800"/>
          </a:xfrm>
        </p:spPr>
        <p:txBody>
          <a:bodyPr>
            <a:normAutofit lnSpcReduction="10000"/>
          </a:bodyPr>
          <a:lstStyle/>
          <a:p>
            <a:pPr>
              <a:buClr>
                <a:schemeClr val="tx1"/>
              </a:buClr>
              <a:buFont typeface="Arial" charset="0"/>
              <a:buChar char="♠"/>
              <a:defRPr/>
            </a:pPr>
            <a:r>
              <a:rPr lang="en-US" altLang="en-US" sz="1800" b="1" dirty="0">
                <a:latin typeface="Arial" charset="0"/>
              </a:rPr>
              <a:t>According to Census.gov, roughly 19 Million Americans, or 7% of the population served in the Armed Forces. This includes 1.7 Million Women! </a:t>
            </a:r>
            <a:r>
              <a:rPr lang="en-US" sz="1800" b="1" dirty="0">
                <a:latin typeface="Arial" charset="0"/>
              </a:rPr>
              <a:t>By service period, Post-9/11 veterans are the youngest with a median age of about 37, Vietnam Era veterans have a median age of about 71, and World War II veterans are the oldest with a median age of about 93.</a:t>
            </a:r>
            <a:endParaRPr lang="en-US" altLang="en-US" sz="1800" b="1" dirty="0">
              <a:latin typeface="Arial" charset="0"/>
            </a:endParaRPr>
          </a:p>
          <a:p>
            <a:pPr eaLnBrk="1" hangingPunct="1">
              <a:buClr>
                <a:schemeClr val="tx1"/>
              </a:buClr>
              <a:buFont typeface="Arial" charset="0"/>
              <a:buChar char="♠"/>
              <a:defRPr/>
            </a:pPr>
            <a:r>
              <a:rPr lang="en-US" altLang="en-US" sz="1800" b="1" dirty="0">
                <a:latin typeface="Arial" charset="0"/>
              </a:rPr>
              <a:t>There are about 1.8 Million Veterans in California, the largest population in the United States! </a:t>
            </a:r>
          </a:p>
          <a:p>
            <a:pPr eaLnBrk="1" hangingPunct="1">
              <a:buClr>
                <a:schemeClr val="tx1"/>
              </a:buClr>
              <a:buFont typeface="Arial" charset="0"/>
              <a:buChar char="♠"/>
              <a:defRPr/>
            </a:pPr>
            <a:r>
              <a:rPr lang="en-US" altLang="en-US" sz="1800" b="1" dirty="0">
                <a:latin typeface="Arial" charset="0"/>
              </a:rPr>
              <a:t>In Calaveras County there are approximately 4400+ Veterans. That includes over 20 Purple Heart, Medal of Honor or POW Medals in Calaveras County </a:t>
            </a:r>
          </a:p>
          <a:p>
            <a:pPr eaLnBrk="1" hangingPunct="1">
              <a:buClr>
                <a:schemeClr val="tx1"/>
              </a:buClr>
              <a:buFont typeface="Arial" charset="0"/>
              <a:buChar char="♠"/>
              <a:defRPr/>
            </a:pPr>
            <a:endParaRPr lang="en-US" altLang="en-US" sz="1800" b="1" dirty="0">
              <a:latin typeface="Arial" charset="0"/>
            </a:endParaRPr>
          </a:p>
          <a:p>
            <a:pPr eaLnBrk="1" hangingPunct="1">
              <a:buClr>
                <a:schemeClr val="tx1"/>
              </a:buClr>
              <a:buFont typeface="Arial" charset="0"/>
              <a:buChar char="♠"/>
              <a:defRPr/>
            </a:pPr>
            <a:endParaRPr lang="en-US" altLang="en-US" sz="1800" b="1" dirty="0">
              <a:latin typeface="Arial" charset="0"/>
            </a:endParaRPr>
          </a:p>
          <a:p>
            <a:pPr eaLnBrk="1" hangingPunct="1">
              <a:buClr>
                <a:schemeClr val="tx1"/>
              </a:buClr>
              <a:buFont typeface="Arial" charset="0"/>
              <a:buChar char="♠"/>
              <a:defRPr/>
            </a:pPr>
            <a:endParaRPr lang="en-US" altLang="en-US" sz="1800" b="1" dirty="0">
              <a:latin typeface="Arial" charset="0"/>
            </a:endParaRPr>
          </a:p>
          <a:p>
            <a:pPr eaLnBrk="1" hangingPunct="1">
              <a:buClr>
                <a:schemeClr val="tx1"/>
              </a:buClr>
              <a:buFont typeface="Arial" charset="0"/>
              <a:buChar char="♠"/>
              <a:defRPr/>
            </a:pPr>
            <a:endParaRPr lang="en-US" altLang="en-US" sz="1800" b="1" dirty="0">
              <a:latin typeface="Arial" charset="0"/>
            </a:endParaRPr>
          </a:p>
          <a:p>
            <a:pPr eaLnBrk="1" hangingPunct="1">
              <a:buClr>
                <a:schemeClr val="tx1"/>
              </a:buClr>
              <a:buFont typeface="Arial" charset="0"/>
              <a:buChar char="♠"/>
              <a:defRPr/>
            </a:pPr>
            <a:r>
              <a:rPr lang="en-US" altLang="en-US" sz="1800" b="1" dirty="0">
                <a:latin typeface="Arial" charset="0"/>
              </a:rPr>
              <a:t>21,534 California Veterans were discharged from active duty in California in 2018</a:t>
            </a:r>
          </a:p>
          <a:p>
            <a:pPr eaLnBrk="1" hangingPunct="1">
              <a:buClr>
                <a:schemeClr val="tx1"/>
              </a:buClr>
              <a:buFont typeface="Arial" charset="0"/>
              <a:buChar char="♠"/>
              <a:defRPr/>
            </a:pPr>
            <a:endParaRPr lang="en-US" altLang="en-US" sz="2400" b="1" dirty="0">
              <a:latin typeface="Arial" charset="0"/>
            </a:endParaRPr>
          </a:p>
          <a:p>
            <a:pPr eaLnBrk="1" hangingPunct="1">
              <a:defRPr/>
            </a:pP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a:p>
        </p:txBody>
      </p:sp>
      <p:pic>
        <p:nvPicPr>
          <p:cNvPr id="4" name="Picture 4" descr="http://www.veteranstoday.com/wp-content/uploads/2010/05/va_seal_logo.jpg"/>
          <p:cNvPicPr>
            <a:picLocks noChangeAspect="1" noChangeArrowheads="1"/>
          </p:cNvPicPr>
          <p:nvPr/>
        </p:nvPicPr>
        <p:blipFill>
          <a:blip r:embed="rId6" cstate="print"/>
          <a:srcRect/>
          <a:stretch>
            <a:fillRect/>
          </a:stretch>
        </p:blipFill>
        <p:spPr bwMode="auto">
          <a:xfrm>
            <a:off x="182880" y="273021"/>
            <a:ext cx="1066800" cy="1066801"/>
          </a:xfrm>
          <a:prstGeom prst="ellipse">
            <a:avLst/>
          </a:prstGeom>
          <a:ln w="63500" cap="rnd">
            <a:solidFill>
              <a:srgbClr val="333333"/>
            </a:solidFill>
          </a:ln>
          <a:effectLst>
            <a:outerShdw blurRad="152400" dist="317500" dir="5400000" sx="90000" sy="-19000" rotWithShape="0">
              <a:prstClr val="black">
                <a:alpha val="15000"/>
              </a:prstClr>
            </a:outerShdw>
          </a:effectLst>
          <a:scene3d>
            <a:camera prst="orthographicFront"/>
            <a:lightRig rig="contrasting" dir="t">
              <a:rot lat="0" lon="0" rev="3000000"/>
            </a:lightRig>
          </a:scene3d>
          <a:sp3d contourW="7620">
            <a:bevelT w="95250" h="31750"/>
            <a:contourClr>
              <a:srgbClr val="333333"/>
            </a:contourClr>
          </a:sp3d>
        </p:spPr>
      </p:pic>
      <p:sp>
        <p:nvSpPr>
          <p:cNvPr id="6" name="Oval 5"/>
          <p:cNvSpPr/>
          <p:nvPr/>
        </p:nvSpPr>
        <p:spPr>
          <a:xfrm>
            <a:off x="3276600" y="35052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Oval 6"/>
          <p:cNvSpPr/>
          <p:nvPr/>
        </p:nvSpPr>
        <p:spPr>
          <a:xfrm>
            <a:off x="4343400" y="32004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Oval 7"/>
          <p:cNvSpPr/>
          <p:nvPr/>
        </p:nvSpPr>
        <p:spPr>
          <a:xfrm>
            <a:off x="3657600" y="40386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 name="Oval 8"/>
          <p:cNvSpPr/>
          <p:nvPr/>
        </p:nvSpPr>
        <p:spPr>
          <a:xfrm>
            <a:off x="5562600" y="32004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 name="Oval 9"/>
          <p:cNvSpPr/>
          <p:nvPr/>
        </p:nvSpPr>
        <p:spPr>
          <a:xfrm>
            <a:off x="4724400" y="35814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1" name="Oval 10"/>
          <p:cNvSpPr/>
          <p:nvPr/>
        </p:nvSpPr>
        <p:spPr>
          <a:xfrm>
            <a:off x="4191000" y="38100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2" name="Oval 11"/>
          <p:cNvSpPr/>
          <p:nvPr/>
        </p:nvSpPr>
        <p:spPr>
          <a:xfrm>
            <a:off x="5410200" y="46482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3" name="Oval 12"/>
          <p:cNvSpPr/>
          <p:nvPr/>
        </p:nvSpPr>
        <p:spPr>
          <a:xfrm>
            <a:off x="6096000" y="40386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5" name="Oval 14"/>
          <p:cNvSpPr/>
          <p:nvPr/>
        </p:nvSpPr>
        <p:spPr>
          <a:xfrm>
            <a:off x="5029200" y="40386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6" name="Oval 15"/>
          <p:cNvSpPr/>
          <p:nvPr/>
        </p:nvSpPr>
        <p:spPr>
          <a:xfrm>
            <a:off x="7010400" y="35814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7" name="Oval 16"/>
          <p:cNvSpPr/>
          <p:nvPr/>
        </p:nvSpPr>
        <p:spPr>
          <a:xfrm>
            <a:off x="6324600" y="27432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1" name="Oval 20"/>
          <p:cNvSpPr/>
          <p:nvPr/>
        </p:nvSpPr>
        <p:spPr>
          <a:xfrm>
            <a:off x="3048000" y="4572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8" name="Oval 17"/>
          <p:cNvSpPr/>
          <p:nvPr/>
        </p:nvSpPr>
        <p:spPr>
          <a:xfrm>
            <a:off x="7239000" y="40386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9" name="Oval 18"/>
          <p:cNvSpPr/>
          <p:nvPr/>
        </p:nvSpPr>
        <p:spPr>
          <a:xfrm>
            <a:off x="5867400" y="40386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 name="Oval 19"/>
          <p:cNvSpPr/>
          <p:nvPr/>
        </p:nvSpPr>
        <p:spPr>
          <a:xfrm>
            <a:off x="7162800" y="37338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2" name="Oval 21"/>
          <p:cNvSpPr/>
          <p:nvPr/>
        </p:nvSpPr>
        <p:spPr>
          <a:xfrm>
            <a:off x="4419600" y="4572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3" name="Oval 22"/>
          <p:cNvSpPr/>
          <p:nvPr/>
        </p:nvSpPr>
        <p:spPr>
          <a:xfrm>
            <a:off x="4572000" y="11430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4" name="Oval 23"/>
          <p:cNvSpPr/>
          <p:nvPr/>
        </p:nvSpPr>
        <p:spPr>
          <a:xfrm>
            <a:off x="5029200" y="6096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5" name="Oval 24"/>
          <p:cNvSpPr/>
          <p:nvPr/>
        </p:nvSpPr>
        <p:spPr>
          <a:xfrm>
            <a:off x="5257800" y="11430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6" name="Oval 25"/>
          <p:cNvSpPr/>
          <p:nvPr/>
        </p:nvSpPr>
        <p:spPr>
          <a:xfrm>
            <a:off x="5791200" y="4572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7" name="Oval 26"/>
          <p:cNvSpPr/>
          <p:nvPr/>
        </p:nvSpPr>
        <p:spPr>
          <a:xfrm>
            <a:off x="6172200" y="12192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8" name="Oval 27"/>
          <p:cNvSpPr/>
          <p:nvPr/>
        </p:nvSpPr>
        <p:spPr>
          <a:xfrm>
            <a:off x="6324600" y="5334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9" name="Oval 28"/>
          <p:cNvSpPr/>
          <p:nvPr/>
        </p:nvSpPr>
        <p:spPr>
          <a:xfrm>
            <a:off x="6705600" y="5334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30" name="Oval 29"/>
          <p:cNvSpPr/>
          <p:nvPr/>
        </p:nvSpPr>
        <p:spPr>
          <a:xfrm>
            <a:off x="6781800" y="12192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31" name="Oval 30"/>
          <p:cNvSpPr/>
          <p:nvPr/>
        </p:nvSpPr>
        <p:spPr>
          <a:xfrm>
            <a:off x="7162800" y="4572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32" name="Oval 31"/>
          <p:cNvSpPr/>
          <p:nvPr/>
        </p:nvSpPr>
        <p:spPr>
          <a:xfrm>
            <a:off x="7467600" y="12192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34" name="Oval 33"/>
          <p:cNvSpPr/>
          <p:nvPr/>
        </p:nvSpPr>
        <p:spPr>
          <a:xfrm>
            <a:off x="3657600" y="533400"/>
            <a:ext cx="182880" cy="182880"/>
          </a:xfrm>
          <a:prstGeom prst="ellipse">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35" name="Picture 2" descr="Calaveras County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19" y="6195618"/>
            <a:ext cx="28575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D8427E70-7152-4542-B3F3-8FB27F5F702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664631" y="6194040"/>
            <a:ext cx="1971697" cy="518252"/>
          </a:xfrm>
          <a:prstGeom prst="rect">
            <a:avLst/>
          </a:prstGeom>
        </p:spPr>
      </p:pic>
    </p:spTree>
    <p:extLst>
      <p:ext uri="{BB962C8B-B14F-4D97-AF65-F5344CB8AC3E}">
        <p14:creationId xmlns:p14="http://schemas.microsoft.com/office/powerpoint/2010/main" val="1712377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fade">
                                      <p:cBhvr>
                                        <p:cTn id="7" dur="2000"/>
                                        <p:tgtEl>
                                          <p:spTgt spid="12295"/>
                                        </p:tgtEl>
                                      </p:cBhvr>
                                    </p:animEffect>
                                  </p:childTnLst>
                                  <p:subTnLst>
                                    <p:audio>
                                      <p:cMediaNode>
                                        <p:cTn display="0" masterRel="sameClick">
                                          <p:stCondLst>
                                            <p:cond evt="begin" delay="0">
                                              <p:tn val="5"/>
                                            </p:cond>
                                          </p:stCondLst>
                                          <p:endCondLst>
                                            <p:cond evt="onStopAudio" delay="0">
                                              <p:tgtEl>
                                                <p:sldTgt/>
                                              </p:tgtEl>
                                            </p:cond>
                                          </p:endCondLst>
                                        </p:cTn>
                                        <p:tgtEl>
                                          <p:sndTgt r:embed="rId3" name="30cal5.wav"/>
                                        </p:tgtEl>
                                      </p:cMediaNode>
                                    </p:audio>
                                  </p:subTnLst>
                                </p:cTn>
                              </p:par>
                              <p:par>
                                <p:cTn id="8" presetID="2" presetClass="exit" presetSubtype="4" repeatCount="indefinite" fill="hold" nodeType="withEffect">
                                  <p:stCondLst>
                                    <p:cond delay="0"/>
                                  </p:stCondLst>
                                  <p:childTnLst>
                                    <p:anim calcmode="lin" valueType="num">
                                      <p:cBhvr additive="base">
                                        <p:cTn id="9" dur="1000"/>
                                        <p:tgtEl>
                                          <p:spTgt spid="12"/>
                                        </p:tgtEl>
                                        <p:attrNameLst>
                                          <p:attrName>ppt_x</p:attrName>
                                        </p:attrNameLst>
                                      </p:cBhvr>
                                      <p:tavLst>
                                        <p:tav tm="0">
                                          <p:val>
                                            <p:strVal val="ppt_x"/>
                                          </p:val>
                                        </p:tav>
                                        <p:tav tm="100000">
                                          <p:val>
                                            <p:strVal val="ppt_x"/>
                                          </p:val>
                                        </p:tav>
                                      </p:tavLst>
                                    </p:anim>
                                    <p:anim calcmode="lin" valueType="num">
                                      <p:cBhvr additive="base">
                                        <p:cTn id="10" dur="1000"/>
                                        <p:tgtEl>
                                          <p:spTgt spid="12"/>
                                        </p:tgtEl>
                                        <p:attrNameLst>
                                          <p:attrName>ppt_y</p:attrName>
                                        </p:attrNameLst>
                                      </p:cBhvr>
                                      <p:tavLst>
                                        <p:tav tm="0">
                                          <p:val>
                                            <p:strVal val="ppt_y"/>
                                          </p:val>
                                        </p:tav>
                                        <p:tav tm="100000">
                                          <p:val>
                                            <p:strVal val="1+ppt_h/2"/>
                                          </p:val>
                                        </p:tav>
                                      </p:tavLst>
                                    </p:anim>
                                    <p:set>
                                      <p:cBhvr>
                                        <p:cTn id="11" dur="1" fill="hold">
                                          <p:stCondLst>
                                            <p:cond delay="999"/>
                                          </p:stCondLst>
                                        </p:cTn>
                                        <p:tgtEl>
                                          <p:spTgt spid="12"/>
                                        </p:tgtEl>
                                        <p:attrNameLst>
                                          <p:attrName>style.visibility</p:attrName>
                                        </p:attrNameLst>
                                      </p:cBhvr>
                                      <p:to>
                                        <p:strVal val="hidden"/>
                                      </p:to>
                                    </p:set>
                                  </p:childTnLst>
                                </p:cTn>
                              </p:par>
                              <p:par>
                                <p:cTn id="12" presetID="2" presetClass="exit" presetSubtype="4" repeatCount="indefinite" fill="hold" nodeType="withEffect">
                                  <p:stCondLst>
                                    <p:cond delay="0"/>
                                  </p:stCondLst>
                                  <p:childTnLst>
                                    <p:anim calcmode="lin" valueType="num">
                                      <p:cBhvr additive="base">
                                        <p:cTn id="13" dur="2000"/>
                                        <p:tgtEl>
                                          <p:spTgt spid="19"/>
                                        </p:tgtEl>
                                        <p:attrNameLst>
                                          <p:attrName>ppt_x</p:attrName>
                                        </p:attrNameLst>
                                      </p:cBhvr>
                                      <p:tavLst>
                                        <p:tav tm="0">
                                          <p:val>
                                            <p:strVal val="ppt_x"/>
                                          </p:val>
                                        </p:tav>
                                        <p:tav tm="100000">
                                          <p:val>
                                            <p:strVal val="ppt_x"/>
                                          </p:val>
                                        </p:tav>
                                      </p:tavLst>
                                    </p:anim>
                                    <p:anim calcmode="lin" valueType="num">
                                      <p:cBhvr additive="base">
                                        <p:cTn id="14" dur="2000"/>
                                        <p:tgtEl>
                                          <p:spTgt spid="19"/>
                                        </p:tgtEl>
                                        <p:attrNameLst>
                                          <p:attrName>ppt_y</p:attrName>
                                        </p:attrNameLst>
                                      </p:cBhvr>
                                      <p:tavLst>
                                        <p:tav tm="0">
                                          <p:val>
                                            <p:strVal val="ppt_y"/>
                                          </p:val>
                                        </p:tav>
                                        <p:tav tm="100000">
                                          <p:val>
                                            <p:strVal val="1+ppt_h/2"/>
                                          </p:val>
                                        </p:tav>
                                      </p:tavLst>
                                    </p:anim>
                                    <p:set>
                                      <p:cBhvr>
                                        <p:cTn id="15" dur="1" fill="hold">
                                          <p:stCondLst>
                                            <p:cond delay="1999"/>
                                          </p:stCondLst>
                                        </p:cTn>
                                        <p:tgtEl>
                                          <p:spTgt spid="19"/>
                                        </p:tgtEl>
                                        <p:attrNameLst>
                                          <p:attrName>style.visibility</p:attrName>
                                        </p:attrNameLst>
                                      </p:cBhvr>
                                      <p:to>
                                        <p:strVal val="hidden"/>
                                      </p:to>
                                    </p:set>
                                  </p:childTnLst>
                                </p:cTn>
                              </p:par>
                              <p:par>
                                <p:cTn id="16" presetID="2" presetClass="exit" presetSubtype="4" repeatCount="indefinite" fill="hold" nodeType="withEffect">
                                  <p:stCondLst>
                                    <p:cond delay="0"/>
                                  </p:stCondLst>
                                  <p:childTnLst>
                                    <p:anim calcmode="lin" valueType="num">
                                      <p:cBhvr additive="base">
                                        <p:cTn id="17" dur="1000"/>
                                        <p:tgtEl>
                                          <p:spTgt spid="9"/>
                                        </p:tgtEl>
                                        <p:attrNameLst>
                                          <p:attrName>ppt_x</p:attrName>
                                        </p:attrNameLst>
                                      </p:cBhvr>
                                      <p:tavLst>
                                        <p:tav tm="0">
                                          <p:val>
                                            <p:strVal val="ppt_x"/>
                                          </p:val>
                                        </p:tav>
                                        <p:tav tm="100000">
                                          <p:val>
                                            <p:strVal val="ppt_x"/>
                                          </p:val>
                                        </p:tav>
                                      </p:tavLst>
                                    </p:anim>
                                    <p:anim calcmode="lin" valueType="num">
                                      <p:cBhvr additive="base">
                                        <p:cTn id="18" dur="1000"/>
                                        <p:tgtEl>
                                          <p:spTgt spid="9"/>
                                        </p:tgtEl>
                                        <p:attrNameLst>
                                          <p:attrName>ppt_y</p:attrName>
                                        </p:attrNameLst>
                                      </p:cBhvr>
                                      <p:tavLst>
                                        <p:tav tm="0">
                                          <p:val>
                                            <p:strVal val="ppt_y"/>
                                          </p:val>
                                        </p:tav>
                                        <p:tav tm="100000">
                                          <p:val>
                                            <p:strVal val="1+ppt_h/2"/>
                                          </p:val>
                                        </p:tav>
                                      </p:tavLst>
                                    </p:anim>
                                    <p:set>
                                      <p:cBhvr>
                                        <p:cTn id="19" dur="1" fill="hold">
                                          <p:stCondLst>
                                            <p:cond delay="999"/>
                                          </p:stCondLst>
                                        </p:cTn>
                                        <p:tgtEl>
                                          <p:spTgt spid="9"/>
                                        </p:tgtEl>
                                        <p:attrNameLst>
                                          <p:attrName>style.visibility</p:attrName>
                                        </p:attrNameLst>
                                      </p:cBhvr>
                                      <p:to>
                                        <p:strVal val="hidden"/>
                                      </p:to>
                                    </p:set>
                                  </p:childTnLst>
                                </p:cTn>
                              </p:par>
                              <p:par>
                                <p:cTn id="20" presetID="2" presetClass="exit" presetSubtype="4" repeatCount="indefinite" fill="hold" nodeType="withEffect">
                                  <p:stCondLst>
                                    <p:cond delay="0"/>
                                  </p:stCondLst>
                                  <p:childTnLst>
                                    <p:anim calcmode="lin" valueType="num">
                                      <p:cBhvr additive="base">
                                        <p:cTn id="21" dur="1000"/>
                                        <p:tgtEl>
                                          <p:spTgt spid="16"/>
                                        </p:tgtEl>
                                        <p:attrNameLst>
                                          <p:attrName>ppt_x</p:attrName>
                                        </p:attrNameLst>
                                      </p:cBhvr>
                                      <p:tavLst>
                                        <p:tav tm="0">
                                          <p:val>
                                            <p:strVal val="ppt_x"/>
                                          </p:val>
                                        </p:tav>
                                        <p:tav tm="100000">
                                          <p:val>
                                            <p:strVal val="ppt_x"/>
                                          </p:val>
                                        </p:tav>
                                      </p:tavLst>
                                    </p:anim>
                                    <p:anim calcmode="lin" valueType="num">
                                      <p:cBhvr additive="base">
                                        <p:cTn id="22" dur="1000"/>
                                        <p:tgtEl>
                                          <p:spTgt spid="16"/>
                                        </p:tgtEl>
                                        <p:attrNameLst>
                                          <p:attrName>ppt_y</p:attrName>
                                        </p:attrNameLst>
                                      </p:cBhvr>
                                      <p:tavLst>
                                        <p:tav tm="0">
                                          <p:val>
                                            <p:strVal val="ppt_y"/>
                                          </p:val>
                                        </p:tav>
                                        <p:tav tm="100000">
                                          <p:val>
                                            <p:strVal val="1+ppt_h/2"/>
                                          </p:val>
                                        </p:tav>
                                      </p:tavLst>
                                    </p:anim>
                                    <p:set>
                                      <p:cBhvr>
                                        <p:cTn id="23" dur="1" fill="hold">
                                          <p:stCondLst>
                                            <p:cond delay="999"/>
                                          </p:stCondLst>
                                        </p:cTn>
                                        <p:tgtEl>
                                          <p:spTgt spid="16"/>
                                        </p:tgtEl>
                                        <p:attrNameLst>
                                          <p:attrName>style.visibility</p:attrName>
                                        </p:attrNameLst>
                                      </p:cBhvr>
                                      <p:to>
                                        <p:strVal val="hidden"/>
                                      </p:to>
                                    </p:set>
                                  </p:childTnLst>
                                </p:cTn>
                              </p:par>
                              <p:par>
                                <p:cTn id="24" presetID="2" presetClass="exit" presetSubtype="4" repeatCount="indefinite" fill="hold" nodeType="withEffect">
                                  <p:stCondLst>
                                    <p:cond delay="0"/>
                                  </p:stCondLst>
                                  <p:childTnLst>
                                    <p:anim calcmode="lin" valueType="num">
                                      <p:cBhvr additive="base">
                                        <p:cTn id="25" dur="2000"/>
                                        <p:tgtEl>
                                          <p:spTgt spid="18"/>
                                        </p:tgtEl>
                                        <p:attrNameLst>
                                          <p:attrName>ppt_x</p:attrName>
                                        </p:attrNameLst>
                                      </p:cBhvr>
                                      <p:tavLst>
                                        <p:tav tm="0">
                                          <p:val>
                                            <p:strVal val="ppt_x"/>
                                          </p:val>
                                        </p:tav>
                                        <p:tav tm="100000">
                                          <p:val>
                                            <p:strVal val="ppt_x"/>
                                          </p:val>
                                        </p:tav>
                                      </p:tavLst>
                                    </p:anim>
                                    <p:anim calcmode="lin" valueType="num">
                                      <p:cBhvr additive="base">
                                        <p:cTn id="26" dur="2000"/>
                                        <p:tgtEl>
                                          <p:spTgt spid="18"/>
                                        </p:tgtEl>
                                        <p:attrNameLst>
                                          <p:attrName>ppt_y</p:attrName>
                                        </p:attrNameLst>
                                      </p:cBhvr>
                                      <p:tavLst>
                                        <p:tav tm="0">
                                          <p:val>
                                            <p:strVal val="ppt_y"/>
                                          </p:val>
                                        </p:tav>
                                        <p:tav tm="100000">
                                          <p:val>
                                            <p:strVal val="1+ppt_h/2"/>
                                          </p:val>
                                        </p:tav>
                                      </p:tavLst>
                                    </p:anim>
                                    <p:set>
                                      <p:cBhvr>
                                        <p:cTn id="27" dur="1" fill="hold">
                                          <p:stCondLst>
                                            <p:cond delay="1999"/>
                                          </p:stCondLst>
                                        </p:cTn>
                                        <p:tgtEl>
                                          <p:spTgt spid="18"/>
                                        </p:tgtEl>
                                        <p:attrNameLst>
                                          <p:attrName>style.visibility</p:attrName>
                                        </p:attrNameLst>
                                      </p:cBhvr>
                                      <p:to>
                                        <p:strVal val="hidden"/>
                                      </p:to>
                                    </p:set>
                                  </p:childTnLst>
                                </p:cTn>
                              </p:par>
                              <p:par>
                                <p:cTn id="28" presetID="2" presetClass="exit" presetSubtype="4" repeatCount="indefinite" fill="hold" nodeType="withEffect">
                                  <p:stCondLst>
                                    <p:cond delay="0"/>
                                  </p:stCondLst>
                                  <p:childTnLst>
                                    <p:anim calcmode="lin" valueType="num">
                                      <p:cBhvr additive="base">
                                        <p:cTn id="29" dur="1000"/>
                                        <p:tgtEl>
                                          <p:spTgt spid="17"/>
                                        </p:tgtEl>
                                        <p:attrNameLst>
                                          <p:attrName>ppt_x</p:attrName>
                                        </p:attrNameLst>
                                      </p:cBhvr>
                                      <p:tavLst>
                                        <p:tav tm="0">
                                          <p:val>
                                            <p:strVal val="ppt_x"/>
                                          </p:val>
                                        </p:tav>
                                        <p:tav tm="100000">
                                          <p:val>
                                            <p:strVal val="ppt_x"/>
                                          </p:val>
                                        </p:tav>
                                      </p:tavLst>
                                    </p:anim>
                                    <p:anim calcmode="lin" valueType="num">
                                      <p:cBhvr additive="base">
                                        <p:cTn id="30" dur="1000"/>
                                        <p:tgtEl>
                                          <p:spTgt spid="17"/>
                                        </p:tgtEl>
                                        <p:attrNameLst>
                                          <p:attrName>ppt_y</p:attrName>
                                        </p:attrNameLst>
                                      </p:cBhvr>
                                      <p:tavLst>
                                        <p:tav tm="0">
                                          <p:val>
                                            <p:strVal val="ppt_y"/>
                                          </p:val>
                                        </p:tav>
                                        <p:tav tm="100000">
                                          <p:val>
                                            <p:strVal val="1+ppt_h/2"/>
                                          </p:val>
                                        </p:tav>
                                      </p:tavLst>
                                    </p:anim>
                                    <p:set>
                                      <p:cBhvr>
                                        <p:cTn id="31" dur="1" fill="hold">
                                          <p:stCondLst>
                                            <p:cond delay="999"/>
                                          </p:stCondLst>
                                        </p:cTn>
                                        <p:tgtEl>
                                          <p:spTgt spid="17"/>
                                        </p:tgtEl>
                                        <p:attrNameLst>
                                          <p:attrName>style.visibility</p:attrName>
                                        </p:attrNameLst>
                                      </p:cBhvr>
                                      <p:to>
                                        <p:strVal val="hidden"/>
                                      </p:to>
                                    </p:set>
                                  </p:childTnLst>
                                </p:cTn>
                              </p:par>
                              <p:par>
                                <p:cTn id="32" presetID="2" presetClass="exit" presetSubtype="4" repeatCount="indefinite" fill="hold" nodeType="withEffect">
                                  <p:stCondLst>
                                    <p:cond delay="0"/>
                                  </p:stCondLst>
                                  <p:childTnLst>
                                    <p:anim calcmode="lin" valueType="num">
                                      <p:cBhvr additive="base">
                                        <p:cTn id="33" dur="2000"/>
                                        <p:tgtEl>
                                          <p:spTgt spid="13"/>
                                        </p:tgtEl>
                                        <p:attrNameLst>
                                          <p:attrName>ppt_x</p:attrName>
                                        </p:attrNameLst>
                                      </p:cBhvr>
                                      <p:tavLst>
                                        <p:tav tm="0">
                                          <p:val>
                                            <p:strVal val="ppt_x"/>
                                          </p:val>
                                        </p:tav>
                                        <p:tav tm="100000">
                                          <p:val>
                                            <p:strVal val="ppt_x"/>
                                          </p:val>
                                        </p:tav>
                                      </p:tavLst>
                                    </p:anim>
                                    <p:anim calcmode="lin" valueType="num">
                                      <p:cBhvr additive="base">
                                        <p:cTn id="34" dur="2000"/>
                                        <p:tgtEl>
                                          <p:spTgt spid="13"/>
                                        </p:tgtEl>
                                        <p:attrNameLst>
                                          <p:attrName>ppt_y</p:attrName>
                                        </p:attrNameLst>
                                      </p:cBhvr>
                                      <p:tavLst>
                                        <p:tav tm="0">
                                          <p:val>
                                            <p:strVal val="ppt_y"/>
                                          </p:val>
                                        </p:tav>
                                        <p:tav tm="100000">
                                          <p:val>
                                            <p:strVal val="1+ppt_h/2"/>
                                          </p:val>
                                        </p:tav>
                                      </p:tavLst>
                                    </p:anim>
                                    <p:set>
                                      <p:cBhvr>
                                        <p:cTn id="35" dur="1" fill="hold">
                                          <p:stCondLst>
                                            <p:cond delay="1999"/>
                                          </p:stCondLst>
                                        </p:cTn>
                                        <p:tgtEl>
                                          <p:spTgt spid="13"/>
                                        </p:tgtEl>
                                        <p:attrNameLst>
                                          <p:attrName>style.visibility</p:attrName>
                                        </p:attrNameLst>
                                      </p:cBhvr>
                                      <p:to>
                                        <p:strVal val="hidden"/>
                                      </p:to>
                                    </p:set>
                                  </p:childTnLst>
                                </p:cTn>
                              </p:par>
                              <p:par>
                                <p:cTn id="36" presetID="2" presetClass="exit" presetSubtype="4" repeatCount="indefinite" fill="hold" nodeType="withEffect">
                                  <p:stCondLst>
                                    <p:cond delay="0"/>
                                  </p:stCondLst>
                                  <p:childTnLst>
                                    <p:anim calcmode="lin" valueType="num">
                                      <p:cBhvr additive="base">
                                        <p:cTn id="37" dur="2000"/>
                                        <p:tgtEl>
                                          <p:spTgt spid="7"/>
                                        </p:tgtEl>
                                        <p:attrNameLst>
                                          <p:attrName>ppt_x</p:attrName>
                                        </p:attrNameLst>
                                      </p:cBhvr>
                                      <p:tavLst>
                                        <p:tav tm="0">
                                          <p:val>
                                            <p:strVal val="ppt_x"/>
                                          </p:val>
                                        </p:tav>
                                        <p:tav tm="100000">
                                          <p:val>
                                            <p:strVal val="ppt_x"/>
                                          </p:val>
                                        </p:tav>
                                      </p:tavLst>
                                    </p:anim>
                                    <p:anim calcmode="lin" valueType="num">
                                      <p:cBhvr additive="base">
                                        <p:cTn id="38" dur="2000"/>
                                        <p:tgtEl>
                                          <p:spTgt spid="7"/>
                                        </p:tgtEl>
                                        <p:attrNameLst>
                                          <p:attrName>ppt_y</p:attrName>
                                        </p:attrNameLst>
                                      </p:cBhvr>
                                      <p:tavLst>
                                        <p:tav tm="0">
                                          <p:val>
                                            <p:strVal val="ppt_y"/>
                                          </p:val>
                                        </p:tav>
                                        <p:tav tm="100000">
                                          <p:val>
                                            <p:strVal val="1+ppt_h/2"/>
                                          </p:val>
                                        </p:tav>
                                      </p:tavLst>
                                    </p:anim>
                                    <p:set>
                                      <p:cBhvr>
                                        <p:cTn id="39" dur="1" fill="hold">
                                          <p:stCondLst>
                                            <p:cond delay="1999"/>
                                          </p:stCondLst>
                                        </p:cTn>
                                        <p:tgtEl>
                                          <p:spTgt spid="7"/>
                                        </p:tgtEl>
                                        <p:attrNameLst>
                                          <p:attrName>style.visibility</p:attrName>
                                        </p:attrNameLst>
                                      </p:cBhvr>
                                      <p:to>
                                        <p:strVal val="hidden"/>
                                      </p:to>
                                    </p:set>
                                  </p:childTnLst>
                                </p:cTn>
                              </p:par>
                              <p:par>
                                <p:cTn id="40" presetID="2" presetClass="exit" presetSubtype="4" repeatCount="indefinite" fill="hold" nodeType="withEffect">
                                  <p:stCondLst>
                                    <p:cond delay="0"/>
                                  </p:stCondLst>
                                  <p:childTnLst>
                                    <p:anim calcmode="lin" valueType="num">
                                      <p:cBhvr additive="base">
                                        <p:cTn id="41" dur="2000"/>
                                        <p:tgtEl>
                                          <p:spTgt spid="8"/>
                                        </p:tgtEl>
                                        <p:attrNameLst>
                                          <p:attrName>ppt_x</p:attrName>
                                        </p:attrNameLst>
                                      </p:cBhvr>
                                      <p:tavLst>
                                        <p:tav tm="0">
                                          <p:val>
                                            <p:strVal val="ppt_x"/>
                                          </p:val>
                                        </p:tav>
                                        <p:tav tm="100000">
                                          <p:val>
                                            <p:strVal val="ppt_x"/>
                                          </p:val>
                                        </p:tav>
                                      </p:tavLst>
                                    </p:anim>
                                    <p:anim calcmode="lin" valueType="num">
                                      <p:cBhvr additive="base">
                                        <p:cTn id="42" dur="2000"/>
                                        <p:tgtEl>
                                          <p:spTgt spid="8"/>
                                        </p:tgtEl>
                                        <p:attrNameLst>
                                          <p:attrName>ppt_y</p:attrName>
                                        </p:attrNameLst>
                                      </p:cBhvr>
                                      <p:tavLst>
                                        <p:tav tm="0">
                                          <p:val>
                                            <p:strVal val="ppt_y"/>
                                          </p:val>
                                        </p:tav>
                                        <p:tav tm="100000">
                                          <p:val>
                                            <p:strVal val="1+ppt_h/2"/>
                                          </p:val>
                                        </p:tav>
                                      </p:tavLst>
                                    </p:anim>
                                    <p:set>
                                      <p:cBhvr>
                                        <p:cTn id="43" dur="1" fill="hold">
                                          <p:stCondLst>
                                            <p:cond delay="1999"/>
                                          </p:stCondLst>
                                        </p:cTn>
                                        <p:tgtEl>
                                          <p:spTgt spid="8"/>
                                        </p:tgtEl>
                                        <p:attrNameLst>
                                          <p:attrName>style.visibility</p:attrName>
                                        </p:attrNameLst>
                                      </p:cBhvr>
                                      <p:to>
                                        <p:strVal val="hidden"/>
                                      </p:to>
                                    </p:set>
                                  </p:childTnLst>
                                </p:cTn>
                              </p:par>
                              <p:par>
                                <p:cTn id="44" presetID="2" presetClass="exit" presetSubtype="4" repeatCount="indefinite" fill="hold" nodeType="withEffect">
                                  <p:stCondLst>
                                    <p:cond delay="0"/>
                                  </p:stCondLst>
                                  <p:childTnLst>
                                    <p:anim calcmode="lin" valueType="num">
                                      <p:cBhvr additive="base">
                                        <p:cTn id="45" dur="2000"/>
                                        <p:tgtEl>
                                          <p:spTgt spid="10"/>
                                        </p:tgtEl>
                                        <p:attrNameLst>
                                          <p:attrName>ppt_x</p:attrName>
                                        </p:attrNameLst>
                                      </p:cBhvr>
                                      <p:tavLst>
                                        <p:tav tm="0">
                                          <p:val>
                                            <p:strVal val="ppt_x"/>
                                          </p:val>
                                        </p:tav>
                                        <p:tav tm="100000">
                                          <p:val>
                                            <p:strVal val="ppt_x"/>
                                          </p:val>
                                        </p:tav>
                                      </p:tavLst>
                                    </p:anim>
                                    <p:anim calcmode="lin" valueType="num">
                                      <p:cBhvr additive="base">
                                        <p:cTn id="46" dur="2000"/>
                                        <p:tgtEl>
                                          <p:spTgt spid="10"/>
                                        </p:tgtEl>
                                        <p:attrNameLst>
                                          <p:attrName>ppt_y</p:attrName>
                                        </p:attrNameLst>
                                      </p:cBhvr>
                                      <p:tavLst>
                                        <p:tav tm="0">
                                          <p:val>
                                            <p:strVal val="ppt_y"/>
                                          </p:val>
                                        </p:tav>
                                        <p:tav tm="100000">
                                          <p:val>
                                            <p:strVal val="1+ppt_h/2"/>
                                          </p:val>
                                        </p:tav>
                                      </p:tavLst>
                                    </p:anim>
                                    <p:set>
                                      <p:cBhvr>
                                        <p:cTn id="47" dur="1" fill="hold">
                                          <p:stCondLst>
                                            <p:cond delay="1999"/>
                                          </p:stCondLst>
                                        </p:cTn>
                                        <p:tgtEl>
                                          <p:spTgt spid="10"/>
                                        </p:tgtEl>
                                        <p:attrNameLst>
                                          <p:attrName>style.visibility</p:attrName>
                                        </p:attrNameLst>
                                      </p:cBhvr>
                                      <p:to>
                                        <p:strVal val="hidden"/>
                                      </p:to>
                                    </p:set>
                                  </p:childTnLst>
                                </p:cTn>
                              </p:par>
                              <p:par>
                                <p:cTn id="48" presetID="2" presetClass="exit" presetSubtype="4" repeatCount="indefinite" fill="hold" nodeType="withEffect">
                                  <p:stCondLst>
                                    <p:cond delay="0"/>
                                  </p:stCondLst>
                                  <p:childTnLst>
                                    <p:anim calcmode="lin" valueType="num">
                                      <p:cBhvr additive="base">
                                        <p:cTn id="49" dur="1000"/>
                                        <p:tgtEl>
                                          <p:spTgt spid="6"/>
                                        </p:tgtEl>
                                        <p:attrNameLst>
                                          <p:attrName>ppt_x</p:attrName>
                                        </p:attrNameLst>
                                      </p:cBhvr>
                                      <p:tavLst>
                                        <p:tav tm="0">
                                          <p:val>
                                            <p:strVal val="ppt_x"/>
                                          </p:val>
                                        </p:tav>
                                        <p:tav tm="100000">
                                          <p:val>
                                            <p:strVal val="ppt_x"/>
                                          </p:val>
                                        </p:tav>
                                      </p:tavLst>
                                    </p:anim>
                                    <p:anim calcmode="lin" valueType="num">
                                      <p:cBhvr additive="base">
                                        <p:cTn id="50" dur="1000"/>
                                        <p:tgtEl>
                                          <p:spTgt spid="6"/>
                                        </p:tgtEl>
                                        <p:attrNameLst>
                                          <p:attrName>ppt_y</p:attrName>
                                        </p:attrNameLst>
                                      </p:cBhvr>
                                      <p:tavLst>
                                        <p:tav tm="0">
                                          <p:val>
                                            <p:strVal val="ppt_y"/>
                                          </p:val>
                                        </p:tav>
                                        <p:tav tm="100000">
                                          <p:val>
                                            <p:strVal val="1+ppt_h/2"/>
                                          </p:val>
                                        </p:tav>
                                      </p:tavLst>
                                    </p:anim>
                                    <p:set>
                                      <p:cBhvr>
                                        <p:cTn id="51" dur="1" fill="hold">
                                          <p:stCondLst>
                                            <p:cond delay="999"/>
                                          </p:stCondLst>
                                        </p:cTn>
                                        <p:tgtEl>
                                          <p:spTgt spid="6"/>
                                        </p:tgtEl>
                                        <p:attrNameLst>
                                          <p:attrName>style.visibility</p:attrName>
                                        </p:attrNameLst>
                                      </p:cBhvr>
                                      <p:to>
                                        <p:strVal val="hidden"/>
                                      </p:to>
                                    </p:set>
                                  </p:childTnLst>
                                </p:cTn>
                              </p:par>
                              <p:par>
                                <p:cTn id="52" presetID="2" presetClass="exit" presetSubtype="4" repeatCount="indefinite" fill="hold" nodeType="withEffect">
                                  <p:stCondLst>
                                    <p:cond delay="0"/>
                                  </p:stCondLst>
                                  <p:childTnLst>
                                    <p:anim calcmode="lin" valueType="num">
                                      <p:cBhvr additive="base">
                                        <p:cTn id="53" dur="2000"/>
                                        <p:tgtEl>
                                          <p:spTgt spid="15"/>
                                        </p:tgtEl>
                                        <p:attrNameLst>
                                          <p:attrName>ppt_x</p:attrName>
                                        </p:attrNameLst>
                                      </p:cBhvr>
                                      <p:tavLst>
                                        <p:tav tm="0">
                                          <p:val>
                                            <p:strVal val="ppt_x"/>
                                          </p:val>
                                        </p:tav>
                                        <p:tav tm="100000">
                                          <p:val>
                                            <p:strVal val="ppt_x"/>
                                          </p:val>
                                        </p:tav>
                                      </p:tavLst>
                                    </p:anim>
                                    <p:anim calcmode="lin" valueType="num">
                                      <p:cBhvr additive="base">
                                        <p:cTn id="54" dur="2000"/>
                                        <p:tgtEl>
                                          <p:spTgt spid="15"/>
                                        </p:tgtEl>
                                        <p:attrNameLst>
                                          <p:attrName>ppt_y</p:attrName>
                                        </p:attrNameLst>
                                      </p:cBhvr>
                                      <p:tavLst>
                                        <p:tav tm="0">
                                          <p:val>
                                            <p:strVal val="ppt_y"/>
                                          </p:val>
                                        </p:tav>
                                        <p:tav tm="100000">
                                          <p:val>
                                            <p:strVal val="1+ppt_h/2"/>
                                          </p:val>
                                        </p:tav>
                                      </p:tavLst>
                                    </p:anim>
                                    <p:set>
                                      <p:cBhvr>
                                        <p:cTn id="55" dur="1" fill="hold">
                                          <p:stCondLst>
                                            <p:cond delay="1999"/>
                                          </p:stCondLst>
                                        </p:cTn>
                                        <p:tgtEl>
                                          <p:spTgt spid="15"/>
                                        </p:tgtEl>
                                        <p:attrNameLst>
                                          <p:attrName>style.visibility</p:attrName>
                                        </p:attrNameLst>
                                      </p:cBhvr>
                                      <p:to>
                                        <p:strVal val="hidden"/>
                                      </p:to>
                                    </p:set>
                                  </p:childTnLst>
                                </p:cTn>
                              </p:par>
                              <p:par>
                                <p:cTn id="56" presetID="2" presetClass="exit" presetSubtype="4" repeatCount="indefinite" fill="hold" nodeType="withEffect">
                                  <p:stCondLst>
                                    <p:cond delay="0"/>
                                  </p:stCondLst>
                                  <p:childTnLst>
                                    <p:anim calcmode="lin" valueType="num">
                                      <p:cBhvr additive="base">
                                        <p:cTn id="57" dur="1000"/>
                                        <p:tgtEl>
                                          <p:spTgt spid="20"/>
                                        </p:tgtEl>
                                        <p:attrNameLst>
                                          <p:attrName>ppt_x</p:attrName>
                                        </p:attrNameLst>
                                      </p:cBhvr>
                                      <p:tavLst>
                                        <p:tav tm="0">
                                          <p:val>
                                            <p:strVal val="ppt_x"/>
                                          </p:val>
                                        </p:tav>
                                        <p:tav tm="100000">
                                          <p:val>
                                            <p:strVal val="ppt_x"/>
                                          </p:val>
                                        </p:tav>
                                      </p:tavLst>
                                    </p:anim>
                                    <p:anim calcmode="lin" valueType="num">
                                      <p:cBhvr additive="base">
                                        <p:cTn id="58" dur="1000"/>
                                        <p:tgtEl>
                                          <p:spTgt spid="20"/>
                                        </p:tgtEl>
                                        <p:attrNameLst>
                                          <p:attrName>ppt_y</p:attrName>
                                        </p:attrNameLst>
                                      </p:cBhvr>
                                      <p:tavLst>
                                        <p:tav tm="0">
                                          <p:val>
                                            <p:strVal val="ppt_y"/>
                                          </p:val>
                                        </p:tav>
                                        <p:tav tm="100000">
                                          <p:val>
                                            <p:strVal val="1+ppt_h/2"/>
                                          </p:val>
                                        </p:tav>
                                      </p:tavLst>
                                    </p:anim>
                                    <p:set>
                                      <p:cBhvr>
                                        <p:cTn id="59" dur="1" fill="hold">
                                          <p:stCondLst>
                                            <p:cond delay="999"/>
                                          </p:stCondLst>
                                        </p:cTn>
                                        <p:tgtEl>
                                          <p:spTgt spid="20"/>
                                        </p:tgtEl>
                                        <p:attrNameLst>
                                          <p:attrName>style.visibility</p:attrName>
                                        </p:attrNameLst>
                                      </p:cBhvr>
                                      <p:to>
                                        <p:strVal val="hidden"/>
                                      </p:to>
                                    </p:set>
                                  </p:childTnLst>
                                </p:cTn>
                              </p:par>
                              <p:par>
                                <p:cTn id="60" presetID="2" presetClass="exit" presetSubtype="4" repeatCount="indefinite" fill="hold" nodeType="withEffect">
                                  <p:stCondLst>
                                    <p:cond delay="0"/>
                                  </p:stCondLst>
                                  <p:childTnLst>
                                    <p:anim calcmode="lin" valueType="num">
                                      <p:cBhvr additive="base">
                                        <p:cTn id="61" dur="2000"/>
                                        <p:tgtEl>
                                          <p:spTgt spid="20"/>
                                        </p:tgtEl>
                                        <p:attrNameLst>
                                          <p:attrName>ppt_x</p:attrName>
                                        </p:attrNameLst>
                                      </p:cBhvr>
                                      <p:tavLst>
                                        <p:tav tm="0">
                                          <p:val>
                                            <p:strVal val="ppt_x"/>
                                          </p:val>
                                        </p:tav>
                                        <p:tav tm="100000">
                                          <p:val>
                                            <p:strVal val="ppt_x"/>
                                          </p:val>
                                        </p:tav>
                                      </p:tavLst>
                                    </p:anim>
                                    <p:anim calcmode="lin" valueType="num">
                                      <p:cBhvr additive="base">
                                        <p:cTn id="62" dur="2000"/>
                                        <p:tgtEl>
                                          <p:spTgt spid="20"/>
                                        </p:tgtEl>
                                        <p:attrNameLst>
                                          <p:attrName>ppt_y</p:attrName>
                                        </p:attrNameLst>
                                      </p:cBhvr>
                                      <p:tavLst>
                                        <p:tav tm="0">
                                          <p:val>
                                            <p:strVal val="ppt_y"/>
                                          </p:val>
                                        </p:tav>
                                        <p:tav tm="100000">
                                          <p:val>
                                            <p:strVal val="1+ppt_h/2"/>
                                          </p:val>
                                        </p:tav>
                                      </p:tavLst>
                                    </p:anim>
                                    <p:set>
                                      <p:cBhvr>
                                        <p:cTn id="63" dur="1" fill="hold">
                                          <p:stCondLst>
                                            <p:cond delay="1999"/>
                                          </p:stCondLst>
                                        </p:cTn>
                                        <p:tgtEl>
                                          <p:spTgt spid="20"/>
                                        </p:tgtEl>
                                        <p:attrNameLst>
                                          <p:attrName>style.visibility</p:attrName>
                                        </p:attrNameLst>
                                      </p:cBhvr>
                                      <p:to>
                                        <p:strVal val="hidden"/>
                                      </p:to>
                                    </p:set>
                                  </p:childTnLst>
                                </p:cTn>
                              </p:par>
                              <p:par>
                                <p:cTn id="64" presetID="2" presetClass="exit" presetSubtype="4" repeatCount="indefinite" fill="hold" nodeType="withEffect">
                                  <p:stCondLst>
                                    <p:cond delay="0"/>
                                  </p:stCondLst>
                                  <p:childTnLst>
                                    <p:anim calcmode="lin" valueType="num">
                                      <p:cBhvr additive="base">
                                        <p:cTn id="65" dur="2000"/>
                                        <p:tgtEl>
                                          <p:spTgt spid="21"/>
                                        </p:tgtEl>
                                        <p:attrNameLst>
                                          <p:attrName>ppt_x</p:attrName>
                                        </p:attrNameLst>
                                      </p:cBhvr>
                                      <p:tavLst>
                                        <p:tav tm="0">
                                          <p:val>
                                            <p:strVal val="ppt_x"/>
                                          </p:val>
                                        </p:tav>
                                        <p:tav tm="100000">
                                          <p:val>
                                            <p:strVal val="ppt_x"/>
                                          </p:val>
                                        </p:tav>
                                      </p:tavLst>
                                    </p:anim>
                                    <p:anim calcmode="lin" valueType="num">
                                      <p:cBhvr additive="base">
                                        <p:cTn id="66" dur="2000"/>
                                        <p:tgtEl>
                                          <p:spTgt spid="21"/>
                                        </p:tgtEl>
                                        <p:attrNameLst>
                                          <p:attrName>ppt_y</p:attrName>
                                        </p:attrNameLst>
                                      </p:cBhvr>
                                      <p:tavLst>
                                        <p:tav tm="0">
                                          <p:val>
                                            <p:strVal val="ppt_y"/>
                                          </p:val>
                                        </p:tav>
                                        <p:tav tm="100000">
                                          <p:val>
                                            <p:strVal val="1+ppt_h/2"/>
                                          </p:val>
                                        </p:tav>
                                      </p:tavLst>
                                    </p:anim>
                                    <p:set>
                                      <p:cBhvr>
                                        <p:cTn id="67" dur="1" fill="hold">
                                          <p:stCondLst>
                                            <p:cond delay="1999"/>
                                          </p:stCondLst>
                                        </p:cTn>
                                        <p:tgtEl>
                                          <p:spTgt spid="21"/>
                                        </p:tgtEl>
                                        <p:attrNameLst>
                                          <p:attrName>style.visibility</p:attrName>
                                        </p:attrNameLst>
                                      </p:cBhvr>
                                      <p:to>
                                        <p:strVal val="hidden"/>
                                      </p:to>
                                    </p:set>
                                  </p:childTnLst>
                                </p:cTn>
                              </p:par>
                              <p:par>
                                <p:cTn id="68" presetID="2" presetClass="exit" presetSubtype="4" repeatCount="indefinite" fill="hold" nodeType="withEffect">
                                  <p:stCondLst>
                                    <p:cond delay="0"/>
                                  </p:stCondLst>
                                  <p:childTnLst>
                                    <p:anim calcmode="lin" valueType="num">
                                      <p:cBhvr additive="base">
                                        <p:cTn id="69" dur="2000"/>
                                        <p:tgtEl>
                                          <p:spTgt spid="22"/>
                                        </p:tgtEl>
                                        <p:attrNameLst>
                                          <p:attrName>ppt_x</p:attrName>
                                        </p:attrNameLst>
                                      </p:cBhvr>
                                      <p:tavLst>
                                        <p:tav tm="0">
                                          <p:val>
                                            <p:strVal val="ppt_x"/>
                                          </p:val>
                                        </p:tav>
                                        <p:tav tm="100000">
                                          <p:val>
                                            <p:strVal val="ppt_x"/>
                                          </p:val>
                                        </p:tav>
                                      </p:tavLst>
                                    </p:anim>
                                    <p:anim calcmode="lin" valueType="num">
                                      <p:cBhvr additive="base">
                                        <p:cTn id="70" dur="2000"/>
                                        <p:tgtEl>
                                          <p:spTgt spid="22"/>
                                        </p:tgtEl>
                                        <p:attrNameLst>
                                          <p:attrName>ppt_y</p:attrName>
                                        </p:attrNameLst>
                                      </p:cBhvr>
                                      <p:tavLst>
                                        <p:tav tm="0">
                                          <p:val>
                                            <p:strVal val="ppt_y"/>
                                          </p:val>
                                        </p:tav>
                                        <p:tav tm="100000">
                                          <p:val>
                                            <p:strVal val="1+ppt_h/2"/>
                                          </p:val>
                                        </p:tav>
                                      </p:tavLst>
                                    </p:anim>
                                    <p:set>
                                      <p:cBhvr>
                                        <p:cTn id="71" dur="1" fill="hold">
                                          <p:stCondLst>
                                            <p:cond delay="1999"/>
                                          </p:stCondLst>
                                        </p:cTn>
                                        <p:tgtEl>
                                          <p:spTgt spid="22"/>
                                        </p:tgtEl>
                                        <p:attrNameLst>
                                          <p:attrName>style.visibility</p:attrName>
                                        </p:attrNameLst>
                                      </p:cBhvr>
                                      <p:to>
                                        <p:strVal val="hidden"/>
                                      </p:to>
                                    </p:set>
                                  </p:childTnLst>
                                </p:cTn>
                              </p:par>
                              <p:par>
                                <p:cTn id="72" presetID="2" presetClass="exit" presetSubtype="4" repeatCount="indefinite" fill="hold" nodeType="withEffect">
                                  <p:stCondLst>
                                    <p:cond delay="0"/>
                                  </p:stCondLst>
                                  <p:childTnLst>
                                    <p:anim calcmode="lin" valueType="num">
                                      <p:cBhvr additive="base">
                                        <p:cTn id="73" dur="2000"/>
                                        <p:tgtEl>
                                          <p:spTgt spid="23"/>
                                        </p:tgtEl>
                                        <p:attrNameLst>
                                          <p:attrName>ppt_x</p:attrName>
                                        </p:attrNameLst>
                                      </p:cBhvr>
                                      <p:tavLst>
                                        <p:tav tm="0">
                                          <p:val>
                                            <p:strVal val="ppt_x"/>
                                          </p:val>
                                        </p:tav>
                                        <p:tav tm="100000">
                                          <p:val>
                                            <p:strVal val="ppt_x"/>
                                          </p:val>
                                        </p:tav>
                                      </p:tavLst>
                                    </p:anim>
                                    <p:anim calcmode="lin" valueType="num">
                                      <p:cBhvr additive="base">
                                        <p:cTn id="74" dur="2000"/>
                                        <p:tgtEl>
                                          <p:spTgt spid="23"/>
                                        </p:tgtEl>
                                        <p:attrNameLst>
                                          <p:attrName>ppt_y</p:attrName>
                                        </p:attrNameLst>
                                      </p:cBhvr>
                                      <p:tavLst>
                                        <p:tav tm="0">
                                          <p:val>
                                            <p:strVal val="ppt_y"/>
                                          </p:val>
                                        </p:tav>
                                        <p:tav tm="100000">
                                          <p:val>
                                            <p:strVal val="1+ppt_h/2"/>
                                          </p:val>
                                        </p:tav>
                                      </p:tavLst>
                                    </p:anim>
                                    <p:set>
                                      <p:cBhvr>
                                        <p:cTn id="75" dur="1" fill="hold">
                                          <p:stCondLst>
                                            <p:cond delay="1999"/>
                                          </p:stCondLst>
                                        </p:cTn>
                                        <p:tgtEl>
                                          <p:spTgt spid="23"/>
                                        </p:tgtEl>
                                        <p:attrNameLst>
                                          <p:attrName>style.visibility</p:attrName>
                                        </p:attrNameLst>
                                      </p:cBhvr>
                                      <p:to>
                                        <p:strVal val="hidden"/>
                                      </p:to>
                                    </p:set>
                                  </p:childTnLst>
                                </p:cTn>
                              </p:par>
                              <p:par>
                                <p:cTn id="76" presetID="2" presetClass="exit" presetSubtype="4" repeatCount="indefinite" fill="hold" nodeType="withEffect">
                                  <p:stCondLst>
                                    <p:cond delay="0"/>
                                  </p:stCondLst>
                                  <p:childTnLst>
                                    <p:anim calcmode="lin" valueType="num">
                                      <p:cBhvr additive="base">
                                        <p:cTn id="77" dur="2000"/>
                                        <p:tgtEl>
                                          <p:spTgt spid="24"/>
                                        </p:tgtEl>
                                        <p:attrNameLst>
                                          <p:attrName>ppt_x</p:attrName>
                                        </p:attrNameLst>
                                      </p:cBhvr>
                                      <p:tavLst>
                                        <p:tav tm="0">
                                          <p:val>
                                            <p:strVal val="ppt_x"/>
                                          </p:val>
                                        </p:tav>
                                        <p:tav tm="100000">
                                          <p:val>
                                            <p:strVal val="ppt_x"/>
                                          </p:val>
                                        </p:tav>
                                      </p:tavLst>
                                    </p:anim>
                                    <p:anim calcmode="lin" valueType="num">
                                      <p:cBhvr additive="base">
                                        <p:cTn id="78" dur="2000"/>
                                        <p:tgtEl>
                                          <p:spTgt spid="24"/>
                                        </p:tgtEl>
                                        <p:attrNameLst>
                                          <p:attrName>ppt_y</p:attrName>
                                        </p:attrNameLst>
                                      </p:cBhvr>
                                      <p:tavLst>
                                        <p:tav tm="0">
                                          <p:val>
                                            <p:strVal val="ppt_y"/>
                                          </p:val>
                                        </p:tav>
                                        <p:tav tm="100000">
                                          <p:val>
                                            <p:strVal val="1+ppt_h/2"/>
                                          </p:val>
                                        </p:tav>
                                      </p:tavLst>
                                    </p:anim>
                                    <p:set>
                                      <p:cBhvr>
                                        <p:cTn id="79" dur="1" fill="hold">
                                          <p:stCondLst>
                                            <p:cond delay="1999"/>
                                          </p:stCondLst>
                                        </p:cTn>
                                        <p:tgtEl>
                                          <p:spTgt spid="24"/>
                                        </p:tgtEl>
                                        <p:attrNameLst>
                                          <p:attrName>style.visibility</p:attrName>
                                        </p:attrNameLst>
                                      </p:cBhvr>
                                      <p:to>
                                        <p:strVal val="hidden"/>
                                      </p:to>
                                    </p:set>
                                  </p:childTnLst>
                                </p:cTn>
                              </p:par>
                              <p:par>
                                <p:cTn id="80" presetID="2" presetClass="exit" presetSubtype="4" repeatCount="indefinite" fill="hold" nodeType="withEffect">
                                  <p:stCondLst>
                                    <p:cond delay="0"/>
                                  </p:stCondLst>
                                  <p:childTnLst>
                                    <p:anim calcmode="lin" valueType="num">
                                      <p:cBhvr additive="base">
                                        <p:cTn id="81" dur="2000"/>
                                        <p:tgtEl>
                                          <p:spTgt spid="25"/>
                                        </p:tgtEl>
                                        <p:attrNameLst>
                                          <p:attrName>ppt_x</p:attrName>
                                        </p:attrNameLst>
                                      </p:cBhvr>
                                      <p:tavLst>
                                        <p:tav tm="0">
                                          <p:val>
                                            <p:strVal val="ppt_x"/>
                                          </p:val>
                                        </p:tav>
                                        <p:tav tm="100000">
                                          <p:val>
                                            <p:strVal val="ppt_x"/>
                                          </p:val>
                                        </p:tav>
                                      </p:tavLst>
                                    </p:anim>
                                    <p:anim calcmode="lin" valueType="num">
                                      <p:cBhvr additive="base">
                                        <p:cTn id="82" dur="2000"/>
                                        <p:tgtEl>
                                          <p:spTgt spid="25"/>
                                        </p:tgtEl>
                                        <p:attrNameLst>
                                          <p:attrName>ppt_y</p:attrName>
                                        </p:attrNameLst>
                                      </p:cBhvr>
                                      <p:tavLst>
                                        <p:tav tm="0">
                                          <p:val>
                                            <p:strVal val="ppt_y"/>
                                          </p:val>
                                        </p:tav>
                                        <p:tav tm="100000">
                                          <p:val>
                                            <p:strVal val="1+ppt_h/2"/>
                                          </p:val>
                                        </p:tav>
                                      </p:tavLst>
                                    </p:anim>
                                    <p:set>
                                      <p:cBhvr>
                                        <p:cTn id="83" dur="1" fill="hold">
                                          <p:stCondLst>
                                            <p:cond delay="1999"/>
                                          </p:stCondLst>
                                        </p:cTn>
                                        <p:tgtEl>
                                          <p:spTgt spid="25"/>
                                        </p:tgtEl>
                                        <p:attrNameLst>
                                          <p:attrName>style.visibility</p:attrName>
                                        </p:attrNameLst>
                                      </p:cBhvr>
                                      <p:to>
                                        <p:strVal val="hidden"/>
                                      </p:to>
                                    </p:set>
                                  </p:childTnLst>
                                </p:cTn>
                              </p:par>
                              <p:par>
                                <p:cTn id="84" presetID="2" presetClass="exit" presetSubtype="4" repeatCount="indefinite" fill="hold" nodeType="withEffect">
                                  <p:stCondLst>
                                    <p:cond delay="0"/>
                                  </p:stCondLst>
                                  <p:childTnLst>
                                    <p:anim calcmode="lin" valueType="num">
                                      <p:cBhvr additive="base">
                                        <p:cTn id="85" dur="2000"/>
                                        <p:tgtEl>
                                          <p:spTgt spid="26"/>
                                        </p:tgtEl>
                                        <p:attrNameLst>
                                          <p:attrName>ppt_x</p:attrName>
                                        </p:attrNameLst>
                                      </p:cBhvr>
                                      <p:tavLst>
                                        <p:tav tm="0">
                                          <p:val>
                                            <p:strVal val="ppt_x"/>
                                          </p:val>
                                        </p:tav>
                                        <p:tav tm="100000">
                                          <p:val>
                                            <p:strVal val="ppt_x"/>
                                          </p:val>
                                        </p:tav>
                                      </p:tavLst>
                                    </p:anim>
                                    <p:anim calcmode="lin" valueType="num">
                                      <p:cBhvr additive="base">
                                        <p:cTn id="86" dur="2000"/>
                                        <p:tgtEl>
                                          <p:spTgt spid="26"/>
                                        </p:tgtEl>
                                        <p:attrNameLst>
                                          <p:attrName>ppt_y</p:attrName>
                                        </p:attrNameLst>
                                      </p:cBhvr>
                                      <p:tavLst>
                                        <p:tav tm="0">
                                          <p:val>
                                            <p:strVal val="ppt_y"/>
                                          </p:val>
                                        </p:tav>
                                        <p:tav tm="100000">
                                          <p:val>
                                            <p:strVal val="1+ppt_h/2"/>
                                          </p:val>
                                        </p:tav>
                                      </p:tavLst>
                                    </p:anim>
                                    <p:set>
                                      <p:cBhvr>
                                        <p:cTn id="87" dur="1" fill="hold">
                                          <p:stCondLst>
                                            <p:cond delay="1999"/>
                                          </p:stCondLst>
                                        </p:cTn>
                                        <p:tgtEl>
                                          <p:spTgt spid="26"/>
                                        </p:tgtEl>
                                        <p:attrNameLst>
                                          <p:attrName>style.visibility</p:attrName>
                                        </p:attrNameLst>
                                      </p:cBhvr>
                                      <p:to>
                                        <p:strVal val="hidden"/>
                                      </p:to>
                                    </p:set>
                                  </p:childTnLst>
                                </p:cTn>
                              </p:par>
                              <p:par>
                                <p:cTn id="88" presetID="2" presetClass="exit" presetSubtype="4" repeatCount="indefinite" fill="hold" nodeType="withEffect">
                                  <p:stCondLst>
                                    <p:cond delay="0"/>
                                  </p:stCondLst>
                                  <p:childTnLst>
                                    <p:anim calcmode="lin" valueType="num">
                                      <p:cBhvr additive="base">
                                        <p:cTn id="89" dur="2000"/>
                                        <p:tgtEl>
                                          <p:spTgt spid="27"/>
                                        </p:tgtEl>
                                        <p:attrNameLst>
                                          <p:attrName>ppt_x</p:attrName>
                                        </p:attrNameLst>
                                      </p:cBhvr>
                                      <p:tavLst>
                                        <p:tav tm="0">
                                          <p:val>
                                            <p:strVal val="ppt_x"/>
                                          </p:val>
                                        </p:tav>
                                        <p:tav tm="100000">
                                          <p:val>
                                            <p:strVal val="ppt_x"/>
                                          </p:val>
                                        </p:tav>
                                      </p:tavLst>
                                    </p:anim>
                                    <p:anim calcmode="lin" valueType="num">
                                      <p:cBhvr additive="base">
                                        <p:cTn id="90" dur="2000"/>
                                        <p:tgtEl>
                                          <p:spTgt spid="27"/>
                                        </p:tgtEl>
                                        <p:attrNameLst>
                                          <p:attrName>ppt_y</p:attrName>
                                        </p:attrNameLst>
                                      </p:cBhvr>
                                      <p:tavLst>
                                        <p:tav tm="0">
                                          <p:val>
                                            <p:strVal val="ppt_y"/>
                                          </p:val>
                                        </p:tav>
                                        <p:tav tm="100000">
                                          <p:val>
                                            <p:strVal val="1+ppt_h/2"/>
                                          </p:val>
                                        </p:tav>
                                      </p:tavLst>
                                    </p:anim>
                                    <p:set>
                                      <p:cBhvr>
                                        <p:cTn id="91" dur="1" fill="hold">
                                          <p:stCondLst>
                                            <p:cond delay="1999"/>
                                          </p:stCondLst>
                                        </p:cTn>
                                        <p:tgtEl>
                                          <p:spTgt spid="27"/>
                                        </p:tgtEl>
                                        <p:attrNameLst>
                                          <p:attrName>style.visibility</p:attrName>
                                        </p:attrNameLst>
                                      </p:cBhvr>
                                      <p:to>
                                        <p:strVal val="hidden"/>
                                      </p:to>
                                    </p:set>
                                  </p:childTnLst>
                                </p:cTn>
                              </p:par>
                              <p:par>
                                <p:cTn id="92" presetID="2" presetClass="exit" presetSubtype="4" repeatCount="indefinite" fill="hold" nodeType="withEffect">
                                  <p:stCondLst>
                                    <p:cond delay="0"/>
                                  </p:stCondLst>
                                  <p:childTnLst>
                                    <p:anim calcmode="lin" valueType="num">
                                      <p:cBhvr additive="base">
                                        <p:cTn id="93" dur="2000"/>
                                        <p:tgtEl>
                                          <p:spTgt spid="28"/>
                                        </p:tgtEl>
                                        <p:attrNameLst>
                                          <p:attrName>ppt_x</p:attrName>
                                        </p:attrNameLst>
                                      </p:cBhvr>
                                      <p:tavLst>
                                        <p:tav tm="0">
                                          <p:val>
                                            <p:strVal val="ppt_x"/>
                                          </p:val>
                                        </p:tav>
                                        <p:tav tm="100000">
                                          <p:val>
                                            <p:strVal val="ppt_x"/>
                                          </p:val>
                                        </p:tav>
                                      </p:tavLst>
                                    </p:anim>
                                    <p:anim calcmode="lin" valueType="num">
                                      <p:cBhvr additive="base">
                                        <p:cTn id="94" dur="2000"/>
                                        <p:tgtEl>
                                          <p:spTgt spid="28"/>
                                        </p:tgtEl>
                                        <p:attrNameLst>
                                          <p:attrName>ppt_y</p:attrName>
                                        </p:attrNameLst>
                                      </p:cBhvr>
                                      <p:tavLst>
                                        <p:tav tm="0">
                                          <p:val>
                                            <p:strVal val="ppt_y"/>
                                          </p:val>
                                        </p:tav>
                                        <p:tav tm="100000">
                                          <p:val>
                                            <p:strVal val="1+ppt_h/2"/>
                                          </p:val>
                                        </p:tav>
                                      </p:tavLst>
                                    </p:anim>
                                    <p:set>
                                      <p:cBhvr>
                                        <p:cTn id="95" dur="1" fill="hold">
                                          <p:stCondLst>
                                            <p:cond delay="1999"/>
                                          </p:stCondLst>
                                        </p:cTn>
                                        <p:tgtEl>
                                          <p:spTgt spid="28"/>
                                        </p:tgtEl>
                                        <p:attrNameLst>
                                          <p:attrName>style.visibility</p:attrName>
                                        </p:attrNameLst>
                                      </p:cBhvr>
                                      <p:to>
                                        <p:strVal val="hidden"/>
                                      </p:to>
                                    </p:set>
                                  </p:childTnLst>
                                </p:cTn>
                              </p:par>
                              <p:par>
                                <p:cTn id="96" presetID="2" presetClass="exit" presetSubtype="4" repeatCount="indefinite" fill="hold" nodeType="withEffect">
                                  <p:stCondLst>
                                    <p:cond delay="0"/>
                                  </p:stCondLst>
                                  <p:childTnLst>
                                    <p:anim calcmode="lin" valueType="num">
                                      <p:cBhvr additive="base">
                                        <p:cTn id="97" dur="2000"/>
                                        <p:tgtEl>
                                          <p:spTgt spid="29"/>
                                        </p:tgtEl>
                                        <p:attrNameLst>
                                          <p:attrName>ppt_x</p:attrName>
                                        </p:attrNameLst>
                                      </p:cBhvr>
                                      <p:tavLst>
                                        <p:tav tm="0">
                                          <p:val>
                                            <p:strVal val="ppt_x"/>
                                          </p:val>
                                        </p:tav>
                                        <p:tav tm="100000">
                                          <p:val>
                                            <p:strVal val="ppt_x"/>
                                          </p:val>
                                        </p:tav>
                                      </p:tavLst>
                                    </p:anim>
                                    <p:anim calcmode="lin" valueType="num">
                                      <p:cBhvr additive="base">
                                        <p:cTn id="98" dur="2000"/>
                                        <p:tgtEl>
                                          <p:spTgt spid="29"/>
                                        </p:tgtEl>
                                        <p:attrNameLst>
                                          <p:attrName>ppt_y</p:attrName>
                                        </p:attrNameLst>
                                      </p:cBhvr>
                                      <p:tavLst>
                                        <p:tav tm="0">
                                          <p:val>
                                            <p:strVal val="ppt_y"/>
                                          </p:val>
                                        </p:tav>
                                        <p:tav tm="100000">
                                          <p:val>
                                            <p:strVal val="1+ppt_h/2"/>
                                          </p:val>
                                        </p:tav>
                                      </p:tavLst>
                                    </p:anim>
                                    <p:set>
                                      <p:cBhvr>
                                        <p:cTn id="99" dur="1" fill="hold">
                                          <p:stCondLst>
                                            <p:cond delay="1999"/>
                                          </p:stCondLst>
                                        </p:cTn>
                                        <p:tgtEl>
                                          <p:spTgt spid="29"/>
                                        </p:tgtEl>
                                        <p:attrNameLst>
                                          <p:attrName>style.visibility</p:attrName>
                                        </p:attrNameLst>
                                      </p:cBhvr>
                                      <p:to>
                                        <p:strVal val="hidden"/>
                                      </p:to>
                                    </p:set>
                                  </p:childTnLst>
                                </p:cTn>
                              </p:par>
                              <p:par>
                                <p:cTn id="100" presetID="2" presetClass="exit" presetSubtype="4" repeatCount="indefinite" fill="hold" nodeType="withEffect">
                                  <p:stCondLst>
                                    <p:cond delay="0"/>
                                  </p:stCondLst>
                                  <p:childTnLst>
                                    <p:anim calcmode="lin" valueType="num">
                                      <p:cBhvr additive="base">
                                        <p:cTn id="101" dur="2000"/>
                                        <p:tgtEl>
                                          <p:spTgt spid="30"/>
                                        </p:tgtEl>
                                        <p:attrNameLst>
                                          <p:attrName>ppt_x</p:attrName>
                                        </p:attrNameLst>
                                      </p:cBhvr>
                                      <p:tavLst>
                                        <p:tav tm="0">
                                          <p:val>
                                            <p:strVal val="ppt_x"/>
                                          </p:val>
                                        </p:tav>
                                        <p:tav tm="100000">
                                          <p:val>
                                            <p:strVal val="ppt_x"/>
                                          </p:val>
                                        </p:tav>
                                      </p:tavLst>
                                    </p:anim>
                                    <p:anim calcmode="lin" valueType="num">
                                      <p:cBhvr additive="base">
                                        <p:cTn id="102" dur="2000"/>
                                        <p:tgtEl>
                                          <p:spTgt spid="30"/>
                                        </p:tgtEl>
                                        <p:attrNameLst>
                                          <p:attrName>ppt_y</p:attrName>
                                        </p:attrNameLst>
                                      </p:cBhvr>
                                      <p:tavLst>
                                        <p:tav tm="0">
                                          <p:val>
                                            <p:strVal val="ppt_y"/>
                                          </p:val>
                                        </p:tav>
                                        <p:tav tm="100000">
                                          <p:val>
                                            <p:strVal val="1+ppt_h/2"/>
                                          </p:val>
                                        </p:tav>
                                      </p:tavLst>
                                    </p:anim>
                                    <p:set>
                                      <p:cBhvr>
                                        <p:cTn id="103" dur="1" fill="hold">
                                          <p:stCondLst>
                                            <p:cond delay="1999"/>
                                          </p:stCondLst>
                                        </p:cTn>
                                        <p:tgtEl>
                                          <p:spTgt spid="30"/>
                                        </p:tgtEl>
                                        <p:attrNameLst>
                                          <p:attrName>style.visibility</p:attrName>
                                        </p:attrNameLst>
                                      </p:cBhvr>
                                      <p:to>
                                        <p:strVal val="hidden"/>
                                      </p:to>
                                    </p:set>
                                  </p:childTnLst>
                                </p:cTn>
                              </p:par>
                              <p:par>
                                <p:cTn id="104" presetID="2" presetClass="exit" presetSubtype="4" repeatCount="indefinite" fill="hold" nodeType="withEffect">
                                  <p:stCondLst>
                                    <p:cond delay="0"/>
                                  </p:stCondLst>
                                  <p:childTnLst>
                                    <p:anim calcmode="lin" valueType="num">
                                      <p:cBhvr additive="base">
                                        <p:cTn id="105" dur="2000"/>
                                        <p:tgtEl>
                                          <p:spTgt spid="31"/>
                                        </p:tgtEl>
                                        <p:attrNameLst>
                                          <p:attrName>ppt_x</p:attrName>
                                        </p:attrNameLst>
                                      </p:cBhvr>
                                      <p:tavLst>
                                        <p:tav tm="0">
                                          <p:val>
                                            <p:strVal val="ppt_x"/>
                                          </p:val>
                                        </p:tav>
                                        <p:tav tm="100000">
                                          <p:val>
                                            <p:strVal val="ppt_x"/>
                                          </p:val>
                                        </p:tav>
                                      </p:tavLst>
                                    </p:anim>
                                    <p:anim calcmode="lin" valueType="num">
                                      <p:cBhvr additive="base">
                                        <p:cTn id="106" dur="2000"/>
                                        <p:tgtEl>
                                          <p:spTgt spid="31"/>
                                        </p:tgtEl>
                                        <p:attrNameLst>
                                          <p:attrName>ppt_y</p:attrName>
                                        </p:attrNameLst>
                                      </p:cBhvr>
                                      <p:tavLst>
                                        <p:tav tm="0">
                                          <p:val>
                                            <p:strVal val="ppt_y"/>
                                          </p:val>
                                        </p:tav>
                                        <p:tav tm="100000">
                                          <p:val>
                                            <p:strVal val="1+ppt_h/2"/>
                                          </p:val>
                                        </p:tav>
                                      </p:tavLst>
                                    </p:anim>
                                    <p:set>
                                      <p:cBhvr>
                                        <p:cTn id="107" dur="1" fill="hold">
                                          <p:stCondLst>
                                            <p:cond delay="1999"/>
                                          </p:stCondLst>
                                        </p:cTn>
                                        <p:tgtEl>
                                          <p:spTgt spid="31"/>
                                        </p:tgtEl>
                                        <p:attrNameLst>
                                          <p:attrName>style.visibility</p:attrName>
                                        </p:attrNameLst>
                                      </p:cBhvr>
                                      <p:to>
                                        <p:strVal val="hidden"/>
                                      </p:to>
                                    </p:set>
                                  </p:childTnLst>
                                </p:cTn>
                              </p:par>
                              <p:par>
                                <p:cTn id="108" presetID="2" presetClass="exit" presetSubtype="4" repeatCount="indefinite" fill="hold" nodeType="withEffect">
                                  <p:stCondLst>
                                    <p:cond delay="0"/>
                                  </p:stCondLst>
                                  <p:childTnLst>
                                    <p:anim calcmode="lin" valueType="num">
                                      <p:cBhvr additive="base">
                                        <p:cTn id="109" dur="2000"/>
                                        <p:tgtEl>
                                          <p:spTgt spid="32"/>
                                        </p:tgtEl>
                                        <p:attrNameLst>
                                          <p:attrName>ppt_x</p:attrName>
                                        </p:attrNameLst>
                                      </p:cBhvr>
                                      <p:tavLst>
                                        <p:tav tm="0">
                                          <p:val>
                                            <p:strVal val="ppt_x"/>
                                          </p:val>
                                        </p:tav>
                                        <p:tav tm="100000">
                                          <p:val>
                                            <p:strVal val="ppt_x"/>
                                          </p:val>
                                        </p:tav>
                                      </p:tavLst>
                                    </p:anim>
                                    <p:anim calcmode="lin" valueType="num">
                                      <p:cBhvr additive="base">
                                        <p:cTn id="110" dur="2000"/>
                                        <p:tgtEl>
                                          <p:spTgt spid="32"/>
                                        </p:tgtEl>
                                        <p:attrNameLst>
                                          <p:attrName>ppt_y</p:attrName>
                                        </p:attrNameLst>
                                      </p:cBhvr>
                                      <p:tavLst>
                                        <p:tav tm="0">
                                          <p:val>
                                            <p:strVal val="ppt_y"/>
                                          </p:val>
                                        </p:tav>
                                        <p:tav tm="100000">
                                          <p:val>
                                            <p:strVal val="1+ppt_h/2"/>
                                          </p:val>
                                        </p:tav>
                                      </p:tavLst>
                                    </p:anim>
                                    <p:set>
                                      <p:cBhvr>
                                        <p:cTn id="111" dur="1" fill="hold">
                                          <p:stCondLst>
                                            <p:cond delay="1999"/>
                                          </p:stCondLst>
                                        </p:cTn>
                                        <p:tgtEl>
                                          <p:spTgt spid="32"/>
                                        </p:tgtEl>
                                        <p:attrNameLst>
                                          <p:attrName>style.visibility</p:attrName>
                                        </p:attrNameLst>
                                      </p:cBhvr>
                                      <p:to>
                                        <p:strVal val="hidden"/>
                                      </p:to>
                                    </p:set>
                                  </p:childTnLst>
                                </p:cTn>
                              </p:par>
                              <p:par>
                                <p:cTn id="112" presetID="2" presetClass="exit" presetSubtype="4" repeatCount="indefinite" fill="hold" nodeType="withEffect">
                                  <p:stCondLst>
                                    <p:cond delay="0"/>
                                  </p:stCondLst>
                                  <p:childTnLst>
                                    <p:anim calcmode="lin" valueType="num">
                                      <p:cBhvr additive="base">
                                        <p:cTn id="113" dur="2000"/>
                                        <p:tgtEl>
                                          <p:spTgt spid="33"/>
                                        </p:tgtEl>
                                        <p:attrNameLst>
                                          <p:attrName>ppt_x</p:attrName>
                                        </p:attrNameLst>
                                      </p:cBhvr>
                                      <p:tavLst>
                                        <p:tav tm="0">
                                          <p:val>
                                            <p:strVal val="ppt_x"/>
                                          </p:val>
                                        </p:tav>
                                        <p:tav tm="100000">
                                          <p:val>
                                            <p:strVal val="ppt_x"/>
                                          </p:val>
                                        </p:tav>
                                      </p:tavLst>
                                    </p:anim>
                                    <p:anim calcmode="lin" valueType="num">
                                      <p:cBhvr additive="base">
                                        <p:cTn id="114" dur="2000"/>
                                        <p:tgtEl>
                                          <p:spTgt spid="33"/>
                                        </p:tgtEl>
                                        <p:attrNameLst>
                                          <p:attrName>ppt_y</p:attrName>
                                        </p:attrNameLst>
                                      </p:cBhvr>
                                      <p:tavLst>
                                        <p:tav tm="0">
                                          <p:val>
                                            <p:strVal val="ppt_y"/>
                                          </p:val>
                                        </p:tav>
                                        <p:tav tm="100000">
                                          <p:val>
                                            <p:strVal val="1+ppt_h/2"/>
                                          </p:val>
                                        </p:tav>
                                      </p:tavLst>
                                    </p:anim>
                                    <p:set>
                                      <p:cBhvr>
                                        <p:cTn id="115" dur="1" fill="hold">
                                          <p:stCondLst>
                                            <p:cond delay="1999"/>
                                          </p:stCondLst>
                                        </p:cTn>
                                        <p:tgtEl>
                                          <p:spTgt spid="33"/>
                                        </p:tgtEl>
                                        <p:attrNameLst>
                                          <p:attrName>style.visibility</p:attrName>
                                        </p:attrNameLst>
                                      </p:cBhvr>
                                      <p:to>
                                        <p:strVal val="hidden"/>
                                      </p:to>
                                    </p:set>
                                  </p:childTnLst>
                                </p:cTn>
                              </p:par>
                              <p:par>
                                <p:cTn id="116" presetID="2" presetClass="exit" presetSubtype="4" repeatCount="indefinite" fill="hold" nodeType="withEffect">
                                  <p:stCondLst>
                                    <p:cond delay="0"/>
                                  </p:stCondLst>
                                  <p:childTnLst>
                                    <p:anim calcmode="lin" valueType="num">
                                      <p:cBhvr additive="base">
                                        <p:cTn id="117" dur="2000"/>
                                        <p:tgtEl>
                                          <p:spTgt spid="34"/>
                                        </p:tgtEl>
                                        <p:attrNameLst>
                                          <p:attrName>ppt_x</p:attrName>
                                        </p:attrNameLst>
                                      </p:cBhvr>
                                      <p:tavLst>
                                        <p:tav tm="0">
                                          <p:val>
                                            <p:strVal val="ppt_x"/>
                                          </p:val>
                                        </p:tav>
                                        <p:tav tm="100000">
                                          <p:val>
                                            <p:strVal val="ppt_x"/>
                                          </p:val>
                                        </p:tav>
                                      </p:tavLst>
                                    </p:anim>
                                    <p:anim calcmode="lin" valueType="num">
                                      <p:cBhvr additive="base">
                                        <p:cTn id="118" dur="2000"/>
                                        <p:tgtEl>
                                          <p:spTgt spid="34"/>
                                        </p:tgtEl>
                                        <p:attrNameLst>
                                          <p:attrName>ppt_y</p:attrName>
                                        </p:attrNameLst>
                                      </p:cBhvr>
                                      <p:tavLst>
                                        <p:tav tm="0">
                                          <p:val>
                                            <p:strVal val="ppt_y"/>
                                          </p:val>
                                        </p:tav>
                                        <p:tav tm="100000">
                                          <p:val>
                                            <p:strVal val="1+ppt_h/2"/>
                                          </p:val>
                                        </p:tav>
                                      </p:tavLst>
                                    </p:anim>
                                    <p:set>
                                      <p:cBhvr>
                                        <p:cTn id="119" dur="1" fill="hold">
                                          <p:stCondLst>
                                            <p:cond delay="1999"/>
                                          </p:stCondLst>
                                        </p:cTn>
                                        <p:tgtEl>
                                          <p:spTgt spid="34"/>
                                        </p:tgtEl>
                                        <p:attrNameLst>
                                          <p:attrName>style.visibility</p:attrName>
                                        </p:attrNameLst>
                                      </p:cBhvr>
                                      <p:to>
                                        <p:strVal val="hidden"/>
                                      </p:to>
                                    </p:set>
                                  </p:childTnLst>
                                </p:cTn>
                              </p:par>
                              <p:par>
                                <p:cTn id="120" presetID="2" presetClass="exit" presetSubtype="4" repeatCount="indefinite" fill="hold" nodeType="withEffect">
                                  <p:stCondLst>
                                    <p:cond delay="0"/>
                                  </p:stCondLst>
                                  <p:childTnLst>
                                    <p:anim calcmode="lin" valueType="num">
                                      <p:cBhvr additive="base">
                                        <p:cTn id="121" dur="500"/>
                                        <p:tgtEl>
                                          <p:spTgt spid="33"/>
                                        </p:tgtEl>
                                        <p:attrNameLst>
                                          <p:attrName>ppt_x</p:attrName>
                                        </p:attrNameLst>
                                      </p:cBhvr>
                                      <p:tavLst>
                                        <p:tav tm="0">
                                          <p:val>
                                            <p:strVal val="ppt_x"/>
                                          </p:val>
                                        </p:tav>
                                        <p:tav tm="100000">
                                          <p:val>
                                            <p:strVal val="ppt_x"/>
                                          </p:val>
                                        </p:tav>
                                      </p:tavLst>
                                    </p:anim>
                                    <p:anim calcmode="lin" valueType="num">
                                      <p:cBhvr additive="base">
                                        <p:cTn id="122" dur="500"/>
                                        <p:tgtEl>
                                          <p:spTgt spid="33"/>
                                        </p:tgtEl>
                                        <p:attrNameLst>
                                          <p:attrName>ppt_y</p:attrName>
                                        </p:attrNameLst>
                                      </p:cBhvr>
                                      <p:tavLst>
                                        <p:tav tm="0">
                                          <p:val>
                                            <p:strVal val="ppt_y"/>
                                          </p:val>
                                        </p:tav>
                                        <p:tav tm="100000">
                                          <p:val>
                                            <p:strVal val="1+ppt_h/2"/>
                                          </p:val>
                                        </p:tav>
                                      </p:tavLst>
                                    </p:anim>
                                    <p:set>
                                      <p:cBhvr>
                                        <p:cTn id="123" dur="1" fill="hold">
                                          <p:stCondLst>
                                            <p:cond delay="499"/>
                                          </p:stCondLst>
                                        </p:cTn>
                                        <p:tgtEl>
                                          <p:spTgt spid="33"/>
                                        </p:tgtEl>
                                        <p:attrNameLst>
                                          <p:attrName>style.visibility</p:attrName>
                                        </p:attrNameLst>
                                      </p:cBhvr>
                                      <p:to>
                                        <p:strVal val="hidden"/>
                                      </p:to>
                                    </p:set>
                                  </p:childTnLst>
                                </p:cTn>
                              </p:par>
                            </p:childTnLst>
                          </p:cTn>
                        </p:par>
                        <p:par>
                          <p:cTn id="124" fill="hold" nodeType="afterGroup">
                            <p:stCondLst>
                              <p:cond delay="2000"/>
                            </p:stCondLst>
                            <p:childTnLst>
                              <p:par>
                                <p:cTn id="125" presetID="2" presetClass="exit" presetSubtype="4" repeatCount="indefinite" fill="hold" nodeType="afterEffect">
                                  <p:stCondLst>
                                    <p:cond delay="0"/>
                                  </p:stCondLst>
                                  <p:childTnLst>
                                    <p:anim calcmode="lin" valueType="num">
                                      <p:cBhvr additive="base">
                                        <p:cTn id="126" dur="1000"/>
                                        <p:tgtEl>
                                          <p:spTgt spid="34"/>
                                        </p:tgtEl>
                                        <p:attrNameLst>
                                          <p:attrName>ppt_x</p:attrName>
                                        </p:attrNameLst>
                                      </p:cBhvr>
                                      <p:tavLst>
                                        <p:tav tm="0">
                                          <p:val>
                                            <p:strVal val="ppt_x"/>
                                          </p:val>
                                        </p:tav>
                                        <p:tav tm="100000">
                                          <p:val>
                                            <p:strVal val="ppt_x"/>
                                          </p:val>
                                        </p:tav>
                                      </p:tavLst>
                                    </p:anim>
                                    <p:anim calcmode="lin" valueType="num">
                                      <p:cBhvr additive="base">
                                        <p:cTn id="127" dur="1000"/>
                                        <p:tgtEl>
                                          <p:spTgt spid="34"/>
                                        </p:tgtEl>
                                        <p:attrNameLst>
                                          <p:attrName>ppt_y</p:attrName>
                                        </p:attrNameLst>
                                      </p:cBhvr>
                                      <p:tavLst>
                                        <p:tav tm="0">
                                          <p:val>
                                            <p:strVal val="ppt_y"/>
                                          </p:val>
                                        </p:tav>
                                        <p:tav tm="100000">
                                          <p:val>
                                            <p:strVal val="1+ppt_h/2"/>
                                          </p:val>
                                        </p:tav>
                                      </p:tavLst>
                                    </p:anim>
                                    <p:set>
                                      <p:cBhvr>
                                        <p:cTn id="128" dur="1" fill="hold">
                                          <p:stCondLst>
                                            <p:cond delay="999"/>
                                          </p:stCondLst>
                                        </p:cTn>
                                        <p:tgtEl>
                                          <p:spTgt spid="34"/>
                                        </p:tgtEl>
                                        <p:attrNameLst>
                                          <p:attrName>style.visibility</p:attrName>
                                        </p:attrNameLst>
                                      </p:cBhvr>
                                      <p:to>
                                        <p:strVal val="hidden"/>
                                      </p:to>
                                    </p:set>
                                  </p:childTnLst>
                                  <p:subTnLst>
                                    <p:audio>
                                      <p:cMediaNode>
                                        <p:cTn display="0" masterRel="sameClick">
                                          <p:stCondLst>
                                            <p:cond evt="begin" delay="0">
                                              <p:tn val="125"/>
                                            </p:cond>
                                          </p:stCondLst>
                                          <p:endCondLst>
                                            <p:cond evt="onStopAudio" delay="0">
                                              <p:tgtEl>
                                                <p:sldTgt/>
                                              </p:tgtEl>
                                            </p:cond>
                                          </p:endCondLst>
                                        </p:cTn>
                                        <p:tgtEl>
                                          <p:sndTgt r:embed="rId4" name="8mortars.wav"/>
                                        </p:tgtEl>
                                      </p:cMediaNode>
                                    </p:audio>
                                  </p:subTnLst>
                                </p:cTn>
                              </p:par>
                              <p:par>
                                <p:cTn id="129" presetID="2" presetClass="exit" presetSubtype="4" repeatCount="indefinite" fill="hold" nodeType="withEffect">
                                  <p:stCondLst>
                                    <p:cond delay="0"/>
                                  </p:stCondLst>
                                  <p:childTnLst>
                                    <p:anim calcmode="lin" valueType="num">
                                      <p:cBhvr additive="base">
                                        <p:cTn id="130" dur="2000"/>
                                        <p:tgtEl>
                                          <p:spTgt spid="21"/>
                                        </p:tgtEl>
                                        <p:attrNameLst>
                                          <p:attrName>ppt_x</p:attrName>
                                        </p:attrNameLst>
                                      </p:cBhvr>
                                      <p:tavLst>
                                        <p:tav tm="0">
                                          <p:val>
                                            <p:strVal val="ppt_x"/>
                                          </p:val>
                                        </p:tav>
                                        <p:tav tm="100000">
                                          <p:val>
                                            <p:strVal val="ppt_x"/>
                                          </p:val>
                                        </p:tav>
                                      </p:tavLst>
                                    </p:anim>
                                    <p:anim calcmode="lin" valueType="num">
                                      <p:cBhvr additive="base">
                                        <p:cTn id="131" dur="2000"/>
                                        <p:tgtEl>
                                          <p:spTgt spid="21"/>
                                        </p:tgtEl>
                                        <p:attrNameLst>
                                          <p:attrName>ppt_y</p:attrName>
                                        </p:attrNameLst>
                                      </p:cBhvr>
                                      <p:tavLst>
                                        <p:tav tm="0">
                                          <p:val>
                                            <p:strVal val="ppt_y"/>
                                          </p:val>
                                        </p:tav>
                                        <p:tav tm="100000">
                                          <p:val>
                                            <p:strVal val="1+ppt_h/2"/>
                                          </p:val>
                                        </p:tav>
                                      </p:tavLst>
                                    </p:anim>
                                    <p:set>
                                      <p:cBhvr>
                                        <p:cTn id="132" dur="1" fill="hold">
                                          <p:stCondLst>
                                            <p:cond delay="1999"/>
                                          </p:stCondLst>
                                        </p:cTn>
                                        <p:tgtEl>
                                          <p:spTgt spid="21"/>
                                        </p:tgtEl>
                                        <p:attrNameLst>
                                          <p:attrName>style.visibility</p:attrName>
                                        </p:attrNameLst>
                                      </p:cBhvr>
                                      <p:to>
                                        <p:strVal val="hidden"/>
                                      </p:to>
                                    </p:set>
                                  </p:childTnLst>
                                </p:cTn>
                              </p:par>
                              <p:par>
                                <p:cTn id="133" presetID="2" presetClass="exit" presetSubtype="4" repeatCount="indefinite" fill="hold" nodeType="withEffect">
                                  <p:stCondLst>
                                    <p:cond delay="0"/>
                                  </p:stCondLst>
                                  <p:childTnLst>
                                    <p:anim calcmode="lin" valueType="num">
                                      <p:cBhvr additive="base">
                                        <p:cTn id="134" dur="2000"/>
                                        <p:tgtEl>
                                          <p:spTgt spid="22"/>
                                        </p:tgtEl>
                                        <p:attrNameLst>
                                          <p:attrName>ppt_x</p:attrName>
                                        </p:attrNameLst>
                                      </p:cBhvr>
                                      <p:tavLst>
                                        <p:tav tm="0">
                                          <p:val>
                                            <p:strVal val="ppt_x"/>
                                          </p:val>
                                        </p:tav>
                                        <p:tav tm="100000">
                                          <p:val>
                                            <p:strVal val="ppt_x"/>
                                          </p:val>
                                        </p:tav>
                                      </p:tavLst>
                                    </p:anim>
                                    <p:anim calcmode="lin" valueType="num">
                                      <p:cBhvr additive="base">
                                        <p:cTn id="135" dur="2000"/>
                                        <p:tgtEl>
                                          <p:spTgt spid="22"/>
                                        </p:tgtEl>
                                        <p:attrNameLst>
                                          <p:attrName>ppt_y</p:attrName>
                                        </p:attrNameLst>
                                      </p:cBhvr>
                                      <p:tavLst>
                                        <p:tav tm="0">
                                          <p:val>
                                            <p:strVal val="ppt_y"/>
                                          </p:val>
                                        </p:tav>
                                        <p:tav tm="100000">
                                          <p:val>
                                            <p:strVal val="1+ppt_h/2"/>
                                          </p:val>
                                        </p:tav>
                                      </p:tavLst>
                                    </p:anim>
                                    <p:set>
                                      <p:cBhvr>
                                        <p:cTn id="136" dur="1" fill="hold">
                                          <p:stCondLst>
                                            <p:cond delay="1999"/>
                                          </p:stCondLst>
                                        </p:cTn>
                                        <p:tgtEl>
                                          <p:spTgt spid="22"/>
                                        </p:tgtEl>
                                        <p:attrNameLst>
                                          <p:attrName>style.visibility</p:attrName>
                                        </p:attrNameLst>
                                      </p:cBhvr>
                                      <p:to>
                                        <p:strVal val="hidden"/>
                                      </p:to>
                                    </p:set>
                                  </p:childTnLst>
                                </p:cTn>
                              </p:par>
                              <p:par>
                                <p:cTn id="137" presetID="2" presetClass="exit" presetSubtype="4" repeatCount="indefinite" fill="hold" nodeType="withEffect">
                                  <p:stCondLst>
                                    <p:cond delay="0"/>
                                  </p:stCondLst>
                                  <p:childTnLst>
                                    <p:anim calcmode="lin" valueType="num">
                                      <p:cBhvr additive="base">
                                        <p:cTn id="138" dur="2000"/>
                                        <p:tgtEl>
                                          <p:spTgt spid="24"/>
                                        </p:tgtEl>
                                        <p:attrNameLst>
                                          <p:attrName>ppt_x</p:attrName>
                                        </p:attrNameLst>
                                      </p:cBhvr>
                                      <p:tavLst>
                                        <p:tav tm="0">
                                          <p:val>
                                            <p:strVal val="ppt_x"/>
                                          </p:val>
                                        </p:tav>
                                        <p:tav tm="100000">
                                          <p:val>
                                            <p:strVal val="ppt_x"/>
                                          </p:val>
                                        </p:tav>
                                      </p:tavLst>
                                    </p:anim>
                                    <p:anim calcmode="lin" valueType="num">
                                      <p:cBhvr additive="base">
                                        <p:cTn id="139" dur="2000"/>
                                        <p:tgtEl>
                                          <p:spTgt spid="24"/>
                                        </p:tgtEl>
                                        <p:attrNameLst>
                                          <p:attrName>ppt_y</p:attrName>
                                        </p:attrNameLst>
                                      </p:cBhvr>
                                      <p:tavLst>
                                        <p:tav tm="0">
                                          <p:val>
                                            <p:strVal val="ppt_y"/>
                                          </p:val>
                                        </p:tav>
                                        <p:tav tm="100000">
                                          <p:val>
                                            <p:strVal val="1+ppt_h/2"/>
                                          </p:val>
                                        </p:tav>
                                      </p:tavLst>
                                    </p:anim>
                                    <p:set>
                                      <p:cBhvr>
                                        <p:cTn id="140" dur="1" fill="hold">
                                          <p:stCondLst>
                                            <p:cond delay="1999"/>
                                          </p:stCondLst>
                                        </p:cTn>
                                        <p:tgtEl>
                                          <p:spTgt spid="24"/>
                                        </p:tgtEl>
                                        <p:attrNameLst>
                                          <p:attrName>style.visibility</p:attrName>
                                        </p:attrNameLst>
                                      </p:cBhvr>
                                      <p:to>
                                        <p:strVal val="hidden"/>
                                      </p:to>
                                    </p:set>
                                  </p:childTnLst>
                                </p:cTn>
                              </p:par>
                              <p:par>
                                <p:cTn id="141" presetID="2" presetClass="exit" presetSubtype="4" repeatCount="indefinite" fill="hold" nodeType="withEffect">
                                  <p:stCondLst>
                                    <p:cond delay="0"/>
                                  </p:stCondLst>
                                  <p:childTnLst>
                                    <p:anim calcmode="lin" valueType="num">
                                      <p:cBhvr additive="base">
                                        <p:cTn id="142" dur="1000"/>
                                        <p:tgtEl>
                                          <p:spTgt spid="26"/>
                                        </p:tgtEl>
                                        <p:attrNameLst>
                                          <p:attrName>ppt_x</p:attrName>
                                        </p:attrNameLst>
                                      </p:cBhvr>
                                      <p:tavLst>
                                        <p:tav tm="0">
                                          <p:val>
                                            <p:strVal val="ppt_x"/>
                                          </p:val>
                                        </p:tav>
                                        <p:tav tm="100000">
                                          <p:val>
                                            <p:strVal val="ppt_x"/>
                                          </p:val>
                                        </p:tav>
                                      </p:tavLst>
                                    </p:anim>
                                    <p:anim calcmode="lin" valueType="num">
                                      <p:cBhvr additive="base">
                                        <p:cTn id="143" dur="1000"/>
                                        <p:tgtEl>
                                          <p:spTgt spid="26"/>
                                        </p:tgtEl>
                                        <p:attrNameLst>
                                          <p:attrName>ppt_y</p:attrName>
                                        </p:attrNameLst>
                                      </p:cBhvr>
                                      <p:tavLst>
                                        <p:tav tm="0">
                                          <p:val>
                                            <p:strVal val="ppt_y"/>
                                          </p:val>
                                        </p:tav>
                                        <p:tav tm="100000">
                                          <p:val>
                                            <p:strVal val="1+ppt_h/2"/>
                                          </p:val>
                                        </p:tav>
                                      </p:tavLst>
                                    </p:anim>
                                    <p:set>
                                      <p:cBhvr>
                                        <p:cTn id="144" dur="1" fill="hold">
                                          <p:stCondLst>
                                            <p:cond delay="999"/>
                                          </p:stCondLst>
                                        </p:cTn>
                                        <p:tgtEl>
                                          <p:spTgt spid="26"/>
                                        </p:tgtEl>
                                        <p:attrNameLst>
                                          <p:attrName>style.visibility</p:attrName>
                                        </p:attrNameLst>
                                      </p:cBhvr>
                                      <p:to>
                                        <p:strVal val="hidden"/>
                                      </p:to>
                                    </p:set>
                                  </p:childTnLst>
                                </p:cTn>
                              </p:par>
                              <p:par>
                                <p:cTn id="145" presetID="2" presetClass="exit" presetSubtype="4" repeatCount="indefinite" fill="hold" nodeType="withEffect">
                                  <p:stCondLst>
                                    <p:cond delay="0"/>
                                  </p:stCondLst>
                                  <p:childTnLst>
                                    <p:anim calcmode="lin" valueType="num">
                                      <p:cBhvr additive="base">
                                        <p:cTn id="146" dur="1000"/>
                                        <p:tgtEl>
                                          <p:spTgt spid="28"/>
                                        </p:tgtEl>
                                        <p:attrNameLst>
                                          <p:attrName>ppt_x</p:attrName>
                                        </p:attrNameLst>
                                      </p:cBhvr>
                                      <p:tavLst>
                                        <p:tav tm="0">
                                          <p:val>
                                            <p:strVal val="ppt_x"/>
                                          </p:val>
                                        </p:tav>
                                        <p:tav tm="100000">
                                          <p:val>
                                            <p:strVal val="ppt_x"/>
                                          </p:val>
                                        </p:tav>
                                      </p:tavLst>
                                    </p:anim>
                                    <p:anim calcmode="lin" valueType="num">
                                      <p:cBhvr additive="base">
                                        <p:cTn id="147" dur="1000"/>
                                        <p:tgtEl>
                                          <p:spTgt spid="28"/>
                                        </p:tgtEl>
                                        <p:attrNameLst>
                                          <p:attrName>ppt_y</p:attrName>
                                        </p:attrNameLst>
                                      </p:cBhvr>
                                      <p:tavLst>
                                        <p:tav tm="0">
                                          <p:val>
                                            <p:strVal val="ppt_y"/>
                                          </p:val>
                                        </p:tav>
                                        <p:tav tm="100000">
                                          <p:val>
                                            <p:strVal val="1+ppt_h/2"/>
                                          </p:val>
                                        </p:tav>
                                      </p:tavLst>
                                    </p:anim>
                                    <p:set>
                                      <p:cBhvr>
                                        <p:cTn id="148" dur="1" fill="hold">
                                          <p:stCondLst>
                                            <p:cond delay="999"/>
                                          </p:stCondLst>
                                        </p:cTn>
                                        <p:tgtEl>
                                          <p:spTgt spid="28"/>
                                        </p:tgtEl>
                                        <p:attrNameLst>
                                          <p:attrName>style.visibility</p:attrName>
                                        </p:attrNameLst>
                                      </p:cBhvr>
                                      <p:to>
                                        <p:strVal val="hidden"/>
                                      </p:to>
                                    </p:set>
                                  </p:childTnLst>
                                </p:cTn>
                              </p:par>
                              <p:par>
                                <p:cTn id="149" presetID="2" presetClass="exit" presetSubtype="4" repeatCount="indefinite" fill="hold" nodeType="withEffect">
                                  <p:stCondLst>
                                    <p:cond delay="0"/>
                                  </p:stCondLst>
                                  <p:childTnLst>
                                    <p:anim calcmode="lin" valueType="num">
                                      <p:cBhvr additive="base">
                                        <p:cTn id="150" dur="2000"/>
                                        <p:tgtEl>
                                          <p:spTgt spid="29"/>
                                        </p:tgtEl>
                                        <p:attrNameLst>
                                          <p:attrName>ppt_x</p:attrName>
                                        </p:attrNameLst>
                                      </p:cBhvr>
                                      <p:tavLst>
                                        <p:tav tm="0">
                                          <p:val>
                                            <p:strVal val="ppt_x"/>
                                          </p:val>
                                        </p:tav>
                                        <p:tav tm="100000">
                                          <p:val>
                                            <p:strVal val="ppt_x"/>
                                          </p:val>
                                        </p:tav>
                                      </p:tavLst>
                                    </p:anim>
                                    <p:anim calcmode="lin" valueType="num">
                                      <p:cBhvr additive="base">
                                        <p:cTn id="151" dur="2000"/>
                                        <p:tgtEl>
                                          <p:spTgt spid="29"/>
                                        </p:tgtEl>
                                        <p:attrNameLst>
                                          <p:attrName>ppt_y</p:attrName>
                                        </p:attrNameLst>
                                      </p:cBhvr>
                                      <p:tavLst>
                                        <p:tav tm="0">
                                          <p:val>
                                            <p:strVal val="ppt_y"/>
                                          </p:val>
                                        </p:tav>
                                        <p:tav tm="100000">
                                          <p:val>
                                            <p:strVal val="1+ppt_h/2"/>
                                          </p:val>
                                        </p:tav>
                                      </p:tavLst>
                                    </p:anim>
                                    <p:set>
                                      <p:cBhvr>
                                        <p:cTn id="152" dur="1" fill="hold">
                                          <p:stCondLst>
                                            <p:cond delay="1999"/>
                                          </p:stCondLst>
                                        </p:cTn>
                                        <p:tgtEl>
                                          <p:spTgt spid="29"/>
                                        </p:tgtEl>
                                        <p:attrNameLst>
                                          <p:attrName>style.visibility</p:attrName>
                                        </p:attrNameLst>
                                      </p:cBhvr>
                                      <p:to>
                                        <p:strVal val="hidden"/>
                                      </p:to>
                                    </p:set>
                                  </p:childTnLst>
                                </p:cTn>
                              </p:par>
                            </p:childTnLst>
                          </p:cTn>
                        </p:par>
                        <p:par>
                          <p:cTn id="153" fill="hold" nodeType="afterGroup">
                            <p:stCondLst>
                              <p:cond delay="4000"/>
                            </p:stCondLst>
                            <p:childTnLst>
                              <p:par>
                                <p:cTn id="154" presetID="2" presetClass="exit" presetSubtype="4" repeatCount="indefinite" fill="hold" nodeType="afterEffect">
                                  <p:stCondLst>
                                    <p:cond delay="0"/>
                                  </p:stCondLst>
                                  <p:childTnLst>
                                    <p:anim calcmode="lin" valueType="num">
                                      <p:cBhvr additive="base">
                                        <p:cTn id="155" dur="2000"/>
                                        <p:tgtEl>
                                          <p:spTgt spid="31"/>
                                        </p:tgtEl>
                                        <p:attrNameLst>
                                          <p:attrName>ppt_x</p:attrName>
                                        </p:attrNameLst>
                                      </p:cBhvr>
                                      <p:tavLst>
                                        <p:tav tm="0">
                                          <p:val>
                                            <p:strVal val="ppt_x"/>
                                          </p:val>
                                        </p:tav>
                                        <p:tav tm="100000">
                                          <p:val>
                                            <p:strVal val="ppt_x"/>
                                          </p:val>
                                        </p:tav>
                                      </p:tavLst>
                                    </p:anim>
                                    <p:anim calcmode="lin" valueType="num">
                                      <p:cBhvr additive="base">
                                        <p:cTn id="156" dur="2000"/>
                                        <p:tgtEl>
                                          <p:spTgt spid="31"/>
                                        </p:tgtEl>
                                        <p:attrNameLst>
                                          <p:attrName>ppt_y</p:attrName>
                                        </p:attrNameLst>
                                      </p:cBhvr>
                                      <p:tavLst>
                                        <p:tav tm="0">
                                          <p:val>
                                            <p:strVal val="ppt_y"/>
                                          </p:val>
                                        </p:tav>
                                        <p:tav tm="100000">
                                          <p:val>
                                            <p:strVal val="1+ppt_h/2"/>
                                          </p:val>
                                        </p:tav>
                                      </p:tavLst>
                                    </p:anim>
                                    <p:set>
                                      <p:cBhvr>
                                        <p:cTn id="157" dur="1" fill="hold">
                                          <p:stCondLst>
                                            <p:cond delay="1999"/>
                                          </p:stCondLst>
                                        </p:cTn>
                                        <p:tgtEl>
                                          <p:spTgt spid="31"/>
                                        </p:tgtEl>
                                        <p:attrNameLst>
                                          <p:attrName>style.visibility</p:attrName>
                                        </p:attrNameLst>
                                      </p:cBhvr>
                                      <p:to>
                                        <p:strVal val="hidden"/>
                                      </p:to>
                                    </p:set>
                                  </p:childTnLst>
                                  <p:subTnLst>
                                    <p:audio>
                                      <p:cMediaNode>
                                        <p:cTn display="0" masterRel="sameClick">
                                          <p:stCondLst>
                                            <p:cond evt="begin" delay="0">
                                              <p:tn val="154"/>
                                            </p:cond>
                                          </p:stCondLst>
                                          <p:endCondLst>
                                            <p:cond evt="onStopAudio" delay="0">
                                              <p:tgtEl>
                                                <p:sldTgt/>
                                              </p:tgtEl>
                                            </p:cond>
                                          </p:endCondLst>
                                        </p:cTn>
                                        <p:tgtEl>
                                          <p:sndTgt r:embed="rId3" name="30cal5.wav"/>
                                        </p:tgtEl>
                                      </p:cMediaNode>
                                    </p:audio>
                                  </p:subTnLst>
                                </p:cTn>
                              </p:par>
                              <p:par>
                                <p:cTn id="158" presetID="2" presetClass="exit" presetSubtype="4" repeatCount="indefinite" fill="hold" nodeType="withEffect">
                                  <p:stCondLst>
                                    <p:cond delay="0"/>
                                  </p:stCondLst>
                                  <p:childTnLst>
                                    <p:anim calcmode="lin" valueType="num">
                                      <p:cBhvr additive="base">
                                        <p:cTn id="159" dur="2000"/>
                                        <p:tgtEl>
                                          <p:spTgt spid="32"/>
                                        </p:tgtEl>
                                        <p:attrNameLst>
                                          <p:attrName>ppt_x</p:attrName>
                                        </p:attrNameLst>
                                      </p:cBhvr>
                                      <p:tavLst>
                                        <p:tav tm="0">
                                          <p:val>
                                            <p:strVal val="ppt_x"/>
                                          </p:val>
                                        </p:tav>
                                        <p:tav tm="100000">
                                          <p:val>
                                            <p:strVal val="ppt_x"/>
                                          </p:val>
                                        </p:tav>
                                      </p:tavLst>
                                    </p:anim>
                                    <p:anim calcmode="lin" valueType="num">
                                      <p:cBhvr additive="base">
                                        <p:cTn id="160" dur="2000"/>
                                        <p:tgtEl>
                                          <p:spTgt spid="32"/>
                                        </p:tgtEl>
                                        <p:attrNameLst>
                                          <p:attrName>ppt_y</p:attrName>
                                        </p:attrNameLst>
                                      </p:cBhvr>
                                      <p:tavLst>
                                        <p:tav tm="0">
                                          <p:val>
                                            <p:strVal val="ppt_y"/>
                                          </p:val>
                                        </p:tav>
                                        <p:tav tm="100000">
                                          <p:val>
                                            <p:strVal val="1+ppt_h/2"/>
                                          </p:val>
                                        </p:tav>
                                      </p:tavLst>
                                    </p:anim>
                                    <p:set>
                                      <p:cBhvr>
                                        <p:cTn id="161" dur="1" fill="hold">
                                          <p:stCondLst>
                                            <p:cond delay="1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bject 3"/>
          <p:cNvSpPr txBox="1"/>
          <p:nvPr/>
        </p:nvSpPr>
        <p:spPr>
          <a:xfrm>
            <a:off x="223664" y="1044041"/>
            <a:ext cx="9144000" cy="553998"/>
          </a:xfrm>
          <a:prstGeom prst="rect">
            <a:avLst/>
          </a:prstGeom>
        </p:spPr>
        <p:txBody>
          <a:bodyPr vert="horz" wrap="square" lIns="0" tIns="0" rIns="0" bIns="0" rtlCol="0">
            <a:spAutoFit/>
          </a:bodyPr>
          <a:lstStyle/>
          <a:p>
            <a:pPr algn="ctr">
              <a:lnSpc>
                <a:spcPct val="100000"/>
              </a:lnSpc>
            </a:pPr>
            <a:r>
              <a:rPr lang="en-US" sz="3600" b="1" spc="-35" dirty="0">
                <a:solidFill>
                  <a:srgbClr val="002060"/>
                </a:solidFill>
                <a:latin typeface="+mj-lt"/>
                <a:cs typeface="Tw Cen MT"/>
              </a:rPr>
              <a:t>Who is a Veteran?</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2314" t="16812" r="19826"/>
          <a:stretch/>
        </p:blipFill>
        <p:spPr>
          <a:xfrm>
            <a:off x="59454" y="4905856"/>
            <a:ext cx="1295401" cy="1885208"/>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7500" t="2189" r="10000"/>
          <a:stretch/>
        </p:blipFill>
        <p:spPr>
          <a:xfrm>
            <a:off x="262649" y="1386718"/>
            <a:ext cx="1774763" cy="2190008"/>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58333"/>
          <a:stretch/>
        </p:blipFill>
        <p:spPr>
          <a:xfrm>
            <a:off x="5543220" y="2065518"/>
            <a:ext cx="1425638" cy="2266208"/>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9166" t="17287" r="7500"/>
          <a:stretch/>
        </p:blipFill>
        <p:spPr>
          <a:xfrm>
            <a:off x="2063934" y="1732027"/>
            <a:ext cx="1354718" cy="1171836"/>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29167" r="28333"/>
          <a:stretch/>
        </p:blipFill>
        <p:spPr>
          <a:xfrm>
            <a:off x="1260735" y="3474583"/>
            <a:ext cx="1219200" cy="1900052"/>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28333" t="7222" r="30000"/>
          <a:stretch/>
        </p:blipFill>
        <p:spPr>
          <a:xfrm>
            <a:off x="2211956" y="4865777"/>
            <a:ext cx="1332627" cy="1965366"/>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78021" y="4049443"/>
            <a:ext cx="2057946" cy="1363055"/>
          </a:xfrm>
          <a:prstGeom prst="rect">
            <a:avLst/>
          </a:prstGeom>
        </p:spPr>
      </p:pic>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t="24837"/>
          <a:stretch/>
        </p:blipFill>
        <p:spPr>
          <a:xfrm>
            <a:off x="4656397" y="5412498"/>
            <a:ext cx="2847574" cy="1417624"/>
          </a:xfrm>
          <a:prstGeom prst="rect">
            <a:avLst/>
          </a:prstGeom>
        </p:spPr>
      </p:pic>
      <p:pic>
        <p:nvPicPr>
          <p:cNvPr id="17" name="Picture 16"/>
          <p:cNvPicPr>
            <a:picLocks noChangeAspect="1"/>
          </p:cNvPicPr>
          <p:nvPr/>
        </p:nvPicPr>
        <p:blipFill rotWithShape="1">
          <a:blip r:embed="rId10" cstate="print">
            <a:extLst>
              <a:ext uri="{28A0092B-C50C-407E-A947-70E740481C1C}">
                <a14:useLocalDpi xmlns:a14="http://schemas.microsoft.com/office/drawing/2010/main" val="0"/>
              </a:ext>
            </a:extLst>
          </a:blip>
          <a:srcRect t="28192" r="5555" b="4706"/>
          <a:stretch/>
        </p:blipFill>
        <p:spPr>
          <a:xfrm rot="16200000">
            <a:off x="6966149" y="1516697"/>
            <a:ext cx="2662725" cy="1253047"/>
          </a:xfrm>
          <a:prstGeom prst="rect">
            <a:avLst/>
          </a:prstGeom>
        </p:spPr>
      </p:pic>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l="15833" t="8480" r="36667"/>
          <a:stretch/>
        </p:blipFill>
        <p:spPr>
          <a:xfrm>
            <a:off x="6896705" y="3480052"/>
            <a:ext cx="1424391" cy="1817730"/>
          </a:xfrm>
          <a:prstGeom prst="rect">
            <a:avLst/>
          </a:prstGeom>
        </p:spPr>
      </p:pic>
      <p:pic>
        <p:nvPicPr>
          <p:cNvPr id="13" name="Picture 12"/>
          <p:cNvPicPr>
            <a:picLocks noChangeAspect="1"/>
          </p:cNvPicPr>
          <p:nvPr/>
        </p:nvPicPr>
        <p:blipFill rotWithShape="1">
          <a:blip r:embed="rId12" cstate="print">
            <a:extLst>
              <a:ext uri="{28A0092B-C50C-407E-A947-70E740481C1C}">
                <a14:useLocalDpi xmlns:a14="http://schemas.microsoft.com/office/drawing/2010/main" val="0"/>
              </a:ext>
            </a:extLst>
          </a:blip>
          <a:srcRect l="10834" r="40833"/>
          <a:stretch/>
        </p:blipFill>
        <p:spPr>
          <a:xfrm>
            <a:off x="7763204" y="4937943"/>
            <a:ext cx="1380796" cy="1892179"/>
          </a:xfrm>
          <a:prstGeom prst="rect">
            <a:avLst/>
          </a:prstGeom>
        </p:spPr>
      </p:pic>
      <p:pic>
        <p:nvPicPr>
          <p:cNvPr id="6" name="Picture 5"/>
          <p:cNvPicPr>
            <a:picLocks noChangeAspect="1"/>
          </p:cNvPicPr>
          <p:nvPr/>
        </p:nvPicPr>
        <p:blipFill rotWithShape="1">
          <a:blip r:embed="rId13" cstate="print">
            <a:extLst>
              <a:ext uri="{28A0092B-C50C-407E-A947-70E740481C1C}">
                <a14:useLocalDpi xmlns:a14="http://schemas.microsoft.com/office/drawing/2010/main" val="0"/>
              </a:ext>
            </a:extLst>
          </a:blip>
          <a:srcRect t="10997" r="68333" b="31127"/>
          <a:stretch/>
        </p:blipFill>
        <p:spPr>
          <a:xfrm>
            <a:off x="4166821" y="1678240"/>
            <a:ext cx="1403257" cy="1698679"/>
          </a:xfrm>
          <a:prstGeom prst="rect">
            <a:avLst/>
          </a:prstGeom>
        </p:spPr>
      </p:pic>
      <p:pic>
        <p:nvPicPr>
          <p:cNvPr id="4" name="Picture 3"/>
          <p:cNvPicPr>
            <a:picLocks noChangeAspect="1"/>
          </p:cNvPicPr>
          <p:nvPr/>
        </p:nvPicPr>
        <p:blipFill rotWithShape="1">
          <a:blip r:embed="rId14" cstate="print">
            <a:extLst>
              <a:ext uri="{28A0092B-C50C-407E-A947-70E740481C1C}">
                <a14:useLocalDpi xmlns:a14="http://schemas.microsoft.com/office/drawing/2010/main" val="0"/>
              </a:ext>
            </a:extLst>
          </a:blip>
          <a:srcRect l="32500" t="22320" r="22500"/>
          <a:stretch/>
        </p:blipFill>
        <p:spPr>
          <a:xfrm>
            <a:off x="2971800" y="2692197"/>
            <a:ext cx="1350250" cy="1543792"/>
          </a:xfrm>
          <a:prstGeom prst="rect">
            <a:avLst/>
          </a:prstGeom>
        </p:spPr>
      </p:pic>
      <p:pic>
        <p:nvPicPr>
          <p:cNvPr id="1026" name="Picture 2" descr="Calaveras County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2864" y="308238"/>
            <a:ext cx="28575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D8427E70-7152-4542-B3F3-8FB27F5F7029}"/>
              </a:ext>
              <a:ext uri="{C183D7F6-B498-43B3-948B-1728B52AA6E4}">
                <adec:decorative xmlns:adec="http://schemas.microsoft.com/office/drawing/2017/decorative" val="1"/>
              </a:ext>
            </a:extLst>
          </p:cNvPr>
          <p:cNvPicPr>
            <a:picLocks noChangeAspect="1"/>
          </p:cNvPicPr>
          <p:nvPr/>
        </p:nvPicPr>
        <p:blipFill>
          <a:blip r:embed="rId16"/>
          <a:stretch>
            <a:fillRect/>
          </a:stretch>
        </p:blipFill>
        <p:spPr>
          <a:xfrm>
            <a:off x="5705939" y="329343"/>
            <a:ext cx="2075850" cy="545629"/>
          </a:xfrm>
          <a:prstGeom prst="rect">
            <a:avLst/>
          </a:prstGeom>
        </p:spPr>
      </p:pic>
    </p:spTree>
    <p:extLst>
      <p:ext uri="{BB962C8B-B14F-4D97-AF65-F5344CB8AC3E}">
        <p14:creationId xmlns:p14="http://schemas.microsoft.com/office/powerpoint/2010/main" val="86720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7904"/>
            <a:ext cx="9144000" cy="1362908"/>
          </a:xfrm>
        </p:spPr>
        <p:txBody>
          <a:bodyPr>
            <a:normAutofit/>
          </a:bodyPr>
          <a:lstStyle/>
          <a:p>
            <a:r>
              <a:rPr lang="en-US" sz="3600" b="1" dirty="0">
                <a:solidFill>
                  <a:srgbClr val="002060"/>
                </a:solidFill>
                <a:latin typeface="Tw Cen MT" panose="020B0602020104020603" pitchFamily="34" charset="0"/>
              </a:rPr>
              <a:t>Why People May Not Identify as a Veteran?</a:t>
            </a:r>
          </a:p>
        </p:txBody>
      </p:sp>
      <p:sp>
        <p:nvSpPr>
          <p:cNvPr id="5" name="Text Placeholder 2"/>
          <p:cNvSpPr>
            <a:spLocks noGrp="1"/>
          </p:cNvSpPr>
          <p:nvPr>
            <p:ph type="body" idx="1"/>
          </p:nvPr>
        </p:nvSpPr>
        <p:spPr>
          <a:xfrm>
            <a:off x="457200" y="2209800"/>
            <a:ext cx="8229600" cy="4267200"/>
          </a:xfrm>
        </p:spPr>
        <p:txBody>
          <a:bodyPr>
            <a:normAutofit/>
          </a:bodyPr>
          <a:lstStyle/>
          <a:p>
            <a:pPr marL="342900" lvl="6" indent="-342900"/>
            <a:r>
              <a:rPr lang="en-US" sz="2800" dirty="0">
                <a:solidFill>
                  <a:schemeClr val="tx1">
                    <a:lumMod val="65000"/>
                    <a:lumOff val="35000"/>
                  </a:schemeClr>
                </a:solidFill>
              </a:rPr>
              <a:t>“Have you ever served in the military?” vs. “Are you a veteran?”</a:t>
            </a:r>
          </a:p>
          <a:p>
            <a:pPr marL="342900" lvl="6" indent="-342900"/>
            <a:r>
              <a:rPr lang="en-US" sz="2800" dirty="0">
                <a:solidFill>
                  <a:schemeClr val="tx1">
                    <a:lumMod val="65000"/>
                    <a:lumOff val="35000"/>
                  </a:schemeClr>
                </a:solidFill>
              </a:rPr>
              <a:t>Don’t want to fall into the stereotypes</a:t>
            </a:r>
          </a:p>
          <a:p>
            <a:pPr marL="342900" lvl="6" indent="-342900"/>
            <a:r>
              <a:rPr lang="en-US" sz="2800" dirty="0">
                <a:solidFill>
                  <a:schemeClr val="tx1">
                    <a:lumMod val="65000"/>
                    <a:lumOff val="35000"/>
                  </a:schemeClr>
                </a:solidFill>
              </a:rPr>
              <a:t>Non-combat</a:t>
            </a:r>
          </a:p>
          <a:p>
            <a:pPr marL="342900" lvl="6" indent="-342900"/>
            <a:r>
              <a:rPr lang="en-US" sz="2800" dirty="0">
                <a:solidFill>
                  <a:schemeClr val="tx1">
                    <a:lumMod val="65000"/>
                    <a:lumOff val="35000"/>
                  </a:schemeClr>
                </a:solidFill>
              </a:rPr>
              <a:t>“Bad Paper”</a:t>
            </a:r>
          </a:p>
          <a:p>
            <a:pPr marL="342900" lvl="6" indent="-342900"/>
            <a:r>
              <a:rPr lang="en-US" sz="2800" dirty="0">
                <a:solidFill>
                  <a:schemeClr val="tx1">
                    <a:lumMod val="65000"/>
                    <a:lumOff val="35000"/>
                  </a:schemeClr>
                </a:solidFill>
              </a:rPr>
              <a:t>Gender, Sexual Identity</a:t>
            </a:r>
          </a:p>
          <a:p>
            <a:pPr marL="342900" lvl="6" indent="-342900"/>
            <a:r>
              <a:rPr lang="en-US" sz="2800" dirty="0">
                <a:solidFill>
                  <a:schemeClr val="tx1">
                    <a:lumMod val="65000"/>
                    <a:lumOff val="35000"/>
                  </a:schemeClr>
                </a:solidFill>
              </a:rPr>
              <a:t>Reserves and National Guard</a:t>
            </a:r>
          </a:p>
        </p:txBody>
      </p:sp>
      <p:pic>
        <p:nvPicPr>
          <p:cNvPr id="6" name="Picture 2" descr="Calaveras Coun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64781"/>
            <a:ext cx="28575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8427E70-7152-4542-B3F3-8FB27F5F702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172200" y="664781"/>
            <a:ext cx="1905000" cy="500722"/>
          </a:xfrm>
          <a:prstGeom prst="rect">
            <a:avLst/>
          </a:prstGeom>
        </p:spPr>
      </p:pic>
    </p:spTree>
    <p:extLst>
      <p:ext uri="{BB962C8B-B14F-4D97-AF65-F5344CB8AC3E}">
        <p14:creationId xmlns:p14="http://schemas.microsoft.com/office/powerpoint/2010/main" val="931457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46005"/>
            <a:ext cx="9144000" cy="300082"/>
          </a:xfrm>
          <a:prstGeom prst="rect">
            <a:avLst/>
          </a:prstGeom>
          <a:noFill/>
        </p:spPr>
        <p:txBody>
          <a:bodyPr wrap="square" rtlCol="0">
            <a:spAutoFit/>
          </a:bodyPr>
          <a:lstStyle/>
          <a:p>
            <a:pPr algn="ctr"/>
            <a:r>
              <a:rPr lang="en-US" sz="1350" dirty="0"/>
              <a:t>VA proudly works alongside others to connect Veterans to the benefits they’ve earned</a:t>
            </a:r>
          </a:p>
        </p:txBody>
      </p:sp>
      <p:pic>
        <p:nvPicPr>
          <p:cNvPr id="3" name="Picture 2"/>
          <p:cNvPicPr>
            <a:picLocks noChangeAspect="1"/>
          </p:cNvPicPr>
          <p:nvPr/>
        </p:nvPicPr>
        <p:blipFill>
          <a:blip r:embed="rId2"/>
          <a:stretch>
            <a:fillRect/>
          </a:stretch>
        </p:blipFill>
        <p:spPr>
          <a:xfrm>
            <a:off x="942292" y="3899773"/>
            <a:ext cx="1364456" cy="1214438"/>
          </a:xfrm>
          <a:prstGeom prst="rect">
            <a:avLst/>
          </a:prstGeom>
        </p:spPr>
      </p:pic>
      <p:pic>
        <p:nvPicPr>
          <p:cNvPr id="4" name="Picture 3"/>
          <p:cNvPicPr>
            <a:picLocks noChangeAspect="1"/>
          </p:cNvPicPr>
          <p:nvPr/>
        </p:nvPicPr>
        <p:blipFill>
          <a:blip r:embed="rId3"/>
          <a:stretch>
            <a:fillRect/>
          </a:stretch>
        </p:blipFill>
        <p:spPr>
          <a:xfrm>
            <a:off x="2497538" y="3899773"/>
            <a:ext cx="1357313" cy="1193006"/>
          </a:xfrm>
          <a:prstGeom prst="rect">
            <a:avLst/>
          </a:prstGeom>
        </p:spPr>
      </p:pic>
      <p:pic>
        <p:nvPicPr>
          <p:cNvPr id="5" name="Picture 4"/>
          <p:cNvPicPr>
            <a:picLocks noChangeAspect="1"/>
          </p:cNvPicPr>
          <p:nvPr/>
        </p:nvPicPr>
        <p:blipFill>
          <a:blip r:embed="rId4"/>
          <a:stretch>
            <a:fillRect/>
          </a:stretch>
        </p:blipFill>
        <p:spPr>
          <a:xfrm>
            <a:off x="4045642" y="3906917"/>
            <a:ext cx="1371600" cy="1200150"/>
          </a:xfrm>
          <a:prstGeom prst="rect">
            <a:avLst/>
          </a:prstGeom>
        </p:spPr>
      </p:pic>
      <p:pic>
        <p:nvPicPr>
          <p:cNvPr id="6" name="Picture 5"/>
          <p:cNvPicPr>
            <a:picLocks noChangeAspect="1"/>
          </p:cNvPicPr>
          <p:nvPr/>
        </p:nvPicPr>
        <p:blipFill>
          <a:blip r:embed="rId5"/>
          <a:stretch>
            <a:fillRect/>
          </a:stretch>
        </p:blipFill>
        <p:spPr>
          <a:xfrm>
            <a:off x="5608033" y="3931919"/>
            <a:ext cx="1335881" cy="1128713"/>
          </a:xfrm>
          <a:prstGeom prst="rect">
            <a:avLst/>
          </a:prstGeom>
        </p:spPr>
      </p:pic>
      <p:pic>
        <p:nvPicPr>
          <p:cNvPr id="7" name="Picture 6"/>
          <p:cNvPicPr>
            <a:picLocks noChangeAspect="1"/>
          </p:cNvPicPr>
          <p:nvPr/>
        </p:nvPicPr>
        <p:blipFill>
          <a:blip r:embed="rId6"/>
          <a:stretch>
            <a:fillRect/>
          </a:stretch>
        </p:blipFill>
        <p:spPr>
          <a:xfrm>
            <a:off x="7106130" y="3899773"/>
            <a:ext cx="1350169" cy="1135856"/>
          </a:xfrm>
          <a:prstGeom prst="rect">
            <a:avLst/>
          </a:prstGeom>
        </p:spPr>
      </p:pic>
      <p:pic>
        <p:nvPicPr>
          <p:cNvPr id="1026" name="Picture 2" descr="May be an image of stand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4519" y="1083573"/>
            <a:ext cx="5750369" cy="9995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80967" y="2392068"/>
            <a:ext cx="7575332" cy="507831"/>
          </a:xfrm>
          <a:prstGeom prst="rect">
            <a:avLst/>
          </a:prstGeom>
        </p:spPr>
        <p:txBody>
          <a:bodyPr wrap="square">
            <a:spAutoFit/>
          </a:bodyPr>
          <a:lstStyle/>
          <a:p>
            <a:br>
              <a:rPr lang="en-US" sz="1350" dirty="0"/>
            </a:br>
            <a:r>
              <a:rPr lang="en-US" sz="1350" dirty="0">
                <a:solidFill>
                  <a:srgbClr val="3B3B3B"/>
                </a:solidFill>
                <a:latin typeface="Roboto Slab"/>
              </a:rPr>
              <a:t> </a:t>
            </a:r>
            <a:endParaRPr lang="en-US" sz="1350" dirty="0"/>
          </a:p>
        </p:txBody>
      </p:sp>
      <p:pic>
        <p:nvPicPr>
          <p:cNvPr id="11" name="Picture 10">
            <a:extLst>
              <a:ext uri="{FF2B5EF4-FFF2-40B4-BE49-F238E27FC236}">
                <a16:creationId xmlns:a16="http://schemas.microsoft.com/office/drawing/2014/main" id="{D8427E70-7152-4542-B3F3-8FB27F5F702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762980" y="6086281"/>
            <a:ext cx="2036467" cy="535277"/>
          </a:xfrm>
          <a:prstGeom prst="rect">
            <a:avLst/>
          </a:prstGeom>
        </p:spPr>
      </p:pic>
      <p:pic>
        <p:nvPicPr>
          <p:cNvPr id="12" name="Picture 2" descr="Calaveras County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7998" y="6086281"/>
            <a:ext cx="2857500" cy="38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670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77" name="Picture 13" descr="http://www.veteranstoday.com/wp-content/uploads/2010/05/va_seal_logo.jpg"/>
          <p:cNvPicPr>
            <a:picLocks noChangeAspect="1" noChangeArrowheads="1"/>
          </p:cNvPicPr>
          <p:nvPr/>
        </p:nvPicPr>
        <p:blipFill>
          <a:blip r:embed="rId2" cstate="print"/>
          <a:srcRect/>
          <a:stretch>
            <a:fillRect/>
          </a:stretch>
        </p:blipFill>
        <p:spPr bwMode="auto">
          <a:xfrm>
            <a:off x="6324600" y="1295400"/>
            <a:ext cx="2666999" cy="2667000"/>
          </a:xfrm>
          <a:prstGeom prst="ellipse">
            <a:avLst/>
          </a:prstGeom>
          <a:ln w="63500" cap="rnd">
            <a:solidFill>
              <a:srgbClr val="003366"/>
            </a:solidFill>
          </a:ln>
          <a:effectLst>
            <a:outerShdw blurRad="152400" dist="317500" dir="5400000" sx="90000" sy="-19000" rotWithShape="0">
              <a:prstClr val="black">
                <a:alpha val="15000"/>
              </a:prstClr>
            </a:outerShdw>
          </a:effectLst>
          <a:scene3d>
            <a:camera prst="orthographicFront"/>
            <a:lightRig rig="contrasting" dir="t">
              <a:rot lat="0" lon="0" rev="3000000"/>
            </a:lightRig>
          </a:scene3d>
          <a:sp3d contourW="7620">
            <a:bevelT w="95250" h="31750" prst="artDeco"/>
            <a:contourClr>
              <a:srgbClr val="333333"/>
            </a:contourClr>
          </a:sp3d>
        </p:spPr>
      </p:pic>
      <p:sp>
        <p:nvSpPr>
          <p:cNvPr id="20482" name="Text Box 3"/>
          <p:cNvSpPr txBox="1">
            <a:spLocks noChangeArrowheads="1"/>
          </p:cNvSpPr>
          <p:nvPr/>
        </p:nvSpPr>
        <p:spPr bwMode="auto">
          <a:xfrm>
            <a:off x="228600" y="228600"/>
            <a:ext cx="8763000" cy="822960"/>
          </a:xfrm>
          <a:prstGeom prst="rect">
            <a:avLst/>
          </a:prstGeom>
          <a:solidFill>
            <a:srgbClr val="003366"/>
          </a:solidFill>
          <a:ln w="38100">
            <a:solidFill>
              <a:srgbClr val="FFCC00"/>
            </a:solidFill>
            <a:miter lim="800000"/>
            <a:headEnd/>
            <a:tailEnd/>
          </a:ln>
          <a:scene3d>
            <a:camera prst="orthographicFront"/>
            <a:lightRig rig="threePt" dir="t"/>
          </a:scene3d>
          <a:sp3d>
            <a:bevelT w="165100" prst="coolSlant"/>
          </a:sp3d>
        </p:spPr>
        <p:txBody>
          <a:bodyPr anchor="ctr">
            <a:spAutoFit/>
          </a:bodyPr>
          <a:lstStyle/>
          <a:p>
            <a:pPr>
              <a:defRPr/>
            </a:pPr>
            <a:r>
              <a:rPr lang="en-US" sz="2800" i="1" dirty="0"/>
              <a:t>What benefits and services do we assist our veterans with?</a:t>
            </a:r>
          </a:p>
        </p:txBody>
      </p:sp>
      <p:sp>
        <p:nvSpPr>
          <p:cNvPr id="14342" name="Text Box 4"/>
          <p:cNvSpPr txBox="1">
            <a:spLocks noChangeArrowheads="1"/>
          </p:cNvSpPr>
          <p:nvPr/>
        </p:nvSpPr>
        <p:spPr bwMode="auto">
          <a:xfrm>
            <a:off x="228600" y="1371600"/>
            <a:ext cx="37338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b="1" i="1" u="sng" dirty="0">
                <a:solidFill>
                  <a:srgbClr val="FFCC00"/>
                </a:solidFill>
                <a:latin typeface="Arial" charset="0"/>
              </a:rPr>
              <a:t>Assistance for Recently Discharged Veterans</a:t>
            </a:r>
          </a:p>
          <a:p>
            <a:pPr algn="l" eaLnBrk="1" hangingPunct="1"/>
            <a:endParaRPr lang="en-US" altLang="en-US" sz="1000" b="1" dirty="0">
              <a:solidFill>
                <a:srgbClr val="FF6633"/>
              </a:solidFill>
              <a:latin typeface="Arial" charset="0"/>
            </a:endParaRPr>
          </a:p>
          <a:p>
            <a:pPr algn="l" eaLnBrk="1" hangingPunct="1">
              <a:buFontTx/>
              <a:buBlip>
                <a:blip r:embed="rId3"/>
              </a:buBlip>
            </a:pPr>
            <a:r>
              <a:rPr lang="en-US" altLang="en-US" sz="1000" dirty="0">
                <a:latin typeface="Arial" charset="0"/>
              </a:rPr>
              <a:t>Recording of military discharge </a:t>
            </a:r>
          </a:p>
          <a:p>
            <a:pPr algn="l" eaLnBrk="1" hangingPunct="1">
              <a:buFontTx/>
              <a:buBlip>
                <a:blip r:embed="rId3"/>
              </a:buBlip>
            </a:pPr>
            <a:r>
              <a:rPr lang="en-US" altLang="en-US" sz="1000" dirty="0">
                <a:latin typeface="Arial" charset="0"/>
              </a:rPr>
              <a:t>Applications for VA medical/dental care </a:t>
            </a:r>
          </a:p>
          <a:p>
            <a:pPr algn="l" eaLnBrk="1" hangingPunct="1">
              <a:buFontTx/>
              <a:buBlip>
                <a:blip r:embed="rId3"/>
              </a:buBlip>
            </a:pPr>
            <a:r>
              <a:rPr lang="en-US" altLang="en-US" sz="1000" dirty="0">
                <a:latin typeface="Arial" charset="0"/>
              </a:rPr>
              <a:t>Conversion of Servicemen’s Group Life Insurance</a:t>
            </a:r>
          </a:p>
          <a:p>
            <a:pPr algn="l" eaLnBrk="1" hangingPunct="1">
              <a:buFontTx/>
              <a:buBlip>
                <a:blip r:embed="rId3"/>
              </a:buBlip>
            </a:pPr>
            <a:r>
              <a:rPr lang="en-US" altLang="en-US" sz="1000" dirty="0">
                <a:latin typeface="Arial" charset="0"/>
              </a:rPr>
              <a:t>  to Veteran’s Group Life Insurance </a:t>
            </a:r>
          </a:p>
          <a:p>
            <a:pPr algn="l" eaLnBrk="1" hangingPunct="1">
              <a:buFontTx/>
              <a:buBlip>
                <a:blip r:embed="rId3"/>
              </a:buBlip>
            </a:pPr>
            <a:r>
              <a:rPr lang="en-US" altLang="en-US" sz="1000" dirty="0">
                <a:latin typeface="Arial" charset="0"/>
              </a:rPr>
              <a:t>State and Federal benefit counseling </a:t>
            </a:r>
          </a:p>
          <a:p>
            <a:pPr algn="l" eaLnBrk="1" hangingPunct="1">
              <a:buFontTx/>
              <a:buBlip>
                <a:blip r:embed="rId3"/>
              </a:buBlip>
            </a:pPr>
            <a:r>
              <a:rPr lang="en-US" altLang="en-US" sz="1000" dirty="0">
                <a:latin typeface="Arial" charset="0"/>
              </a:rPr>
              <a:t>Employment and re-employment rights </a:t>
            </a:r>
          </a:p>
          <a:p>
            <a:pPr algn="l" eaLnBrk="1" hangingPunct="1">
              <a:buFontTx/>
              <a:buBlip>
                <a:blip r:embed="rId3"/>
              </a:buBlip>
            </a:pPr>
            <a:r>
              <a:rPr lang="en-US" altLang="en-US" sz="1000" dirty="0">
                <a:latin typeface="Arial" charset="0"/>
              </a:rPr>
              <a:t>Military discharge review and correction boards </a:t>
            </a:r>
            <a:endParaRPr lang="en-US" altLang="en-US" sz="1800" dirty="0">
              <a:latin typeface="Arial" charset="0"/>
            </a:endParaRPr>
          </a:p>
        </p:txBody>
      </p:sp>
      <p:sp>
        <p:nvSpPr>
          <p:cNvPr id="14343" name="Text Box 5"/>
          <p:cNvSpPr txBox="1">
            <a:spLocks noChangeArrowheads="1"/>
          </p:cNvSpPr>
          <p:nvPr/>
        </p:nvSpPr>
        <p:spPr bwMode="auto">
          <a:xfrm>
            <a:off x="228600" y="3124200"/>
            <a:ext cx="33528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b="1" i="1" u="sng" dirty="0">
                <a:solidFill>
                  <a:srgbClr val="FFCC00"/>
                </a:solidFill>
                <a:latin typeface="Arial" charset="0"/>
              </a:rPr>
              <a:t>Disabled Veteran Benefits</a:t>
            </a:r>
          </a:p>
          <a:p>
            <a:pPr algn="l" eaLnBrk="1" hangingPunct="1"/>
            <a:endParaRPr lang="en-US" altLang="en-US" sz="1000" b="1" dirty="0">
              <a:solidFill>
                <a:srgbClr val="FF6633"/>
              </a:solidFill>
              <a:latin typeface="Arial" charset="0"/>
            </a:endParaRPr>
          </a:p>
          <a:p>
            <a:pPr algn="l" eaLnBrk="1" hangingPunct="1">
              <a:buFontTx/>
              <a:buBlip>
                <a:blip r:embed="rId3"/>
              </a:buBlip>
            </a:pPr>
            <a:r>
              <a:rPr lang="en-US" altLang="en-US" sz="1000" dirty="0">
                <a:latin typeface="Arial" charset="0"/>
              </a:rPr>
              <a:t>Service connected VA compensation claims </a:t>
            </a:r>
          </a:p>
          <a:p>
            <a:pPr algn="l" eaLnBrk="1" hangingPunct="1">
              <a:buFontTx/>
              <a:buBlip>
                <a:blip r:embed="rId3"/>
              </a:buBlip>
            </a:pPr>
            <a:r>
              <a:rPr lang="en-US" altLang="en-US" sz="1000" dirty="0">
                <a:latin typeface="Arial" charset="0"/>
              </a:rPr>
              <a:t>Non-service connected VA disability pension claims </a:t>
            </a:r>
          </a:p>
          <a:p>
            <a:pPr algn="l" eaLnBrk="1" hangingPunct="1">
              <a:buFontTx/>
              <a:buBlip>
                <a:blip r:embed="rId3"/>
              </a:buBlip>
            </a:pPr>
            <a:r>
              <a:rPr lang="en-US" altLang="en-US" sz="1000" dirty="0">
                <a:latin typeface="Arial" charset="0"/>
              </a:rPr>
              <a:t>Service disabled veteran’s life insurance </a:t>
            </a:r>
          </a:p>
          <a:p>
            <a:pPr algn="l" eaLnBrk="1" hangingPunct="1">
              <a:buFontTx/>
              <a:buBlip>
                <a:blip r:embed="rId3"/>
              </a:buBlip>
            </a:pPr>
            <a:r>
              <a:rPr lang="en-US" altLang="en-US" sz="1000" dirty="0">
                <a:latin typeface="Arial" charset="0"/>
              </a:rPr>
              <a:t>VA vocational rehabilitation </a:t>
            </a:r>
          </a:p>
          <a:p>
            <a:pPr algn="l" eaLnBrk="1" hangingPunct="1">
              <a:buFontTx/>
              <a:buBlip>
                <a:blip r:embed="rId3"/>
              </a:buBlip>
            </a:pPr>
            <a:r>
              <a:rPr lang="en-US" altLang="en-US" sz="1000" dirty="0">
                <a:latin typeface="Arial" charset="0"/>
              </a:rPr>
              <a:t>VA appeals assistance</a:t>
            </a:r>
          </a:p>
          <a:p>
            <a:pPr algn="l" eaLnBrk="1" hangingPunct="1">
              <a:buFontTx/>
              <a:buBlip>
                <a:blip r:embed="rId3"/>
              </a:buBlip>
            </a:pPr>
            <a:r>
              <a:rPr lang="en-US" altLang="en-US" sz="1000" dirty="0">
                <a:latin typeface="Arial" charset="0"/>
              </a:rPr>
              <a:t>Special Adaptive Housing Grants</a:t>
            </a:r>
          </a:p>
          <a:p>
            <a:pPr algn="l" eaLnBrk="1" hangingPunct="1">
              <a:buFontTx/>
              <a:buBlip>
                <a:blip r:embed="rId3"/>
              </a:buBlip>
            </a:pPr>
            <a:r>
              <a:rPr lang="en-US" altLang="en-US" sz="1000" dirty="0">
                <a:latin typeface="Arial" charset="0"/>
              </a:rPr>
              <a:t>Automobile and Special Adaptive Equipment Grants</a:t>
            </a:r>
          </a:p>
          <a:p>
            <a:pPr algn="l" eaLnBrk="1" hangingPunct="1">
              <a:spcBef>
                <a:spcPct val="50000"/>
              </a:spcBef>
            </a:pPr>
            <a:endParaRPr lang="en-US" altLang="en-US" sz="1000" dirty="0">
              <a:solidFill>
                <a:srgbClr val="000000"/>
              </a:solidFill>
              <a:latin typeface="Arial" charset="0"/>
            </a:endParaRPr>
          </a:p>
        </p:txBody>
      </p:sp>
      <p:sp>
        <p:nvSpPr>
          <p:cNvPr id="14344" name="Text Box 6"/>
          <p:cNvSpPr txBox="1">
            <a:spLocks noChangeArrowheads="1"/>
          </p:cNvSpPr>
          <p:nvPr/>
        </p:nvSpPr>
        <p:spPr bwMode="auto">
          <a:xfrm>
            <a:off x="228600" y="4876800"/>
            <a:ext cx="2286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b="1" i="1" u="sng" dirty="0">
                <a:solidFill>
                  <a:srgbClr val="FFCC00"/>
                </a:solidFill>
                <a:latin typeface="Arial" charset="0"/>
              </a:rPr>
              <a:t>Health Benefits</a:t>
            </a:r>
          </a:p>
          <a:p>
            <a:pPr algn="l" eaLnBrk="1" hangingPunct="1"/>
            <a:endParaRPr lang="en-US" altLang="en-US" sz="1200" b="1" u="sng" dirty="0">
              <a:solidFill>
                <a:srgbClr val="FF6633"/>
              </a:solidFill>
              <a:latin typeface="Arial" charset="0"/>
            </a:endParaRPr>
          </a:p>
          <a:p>
            <a:pPr algn="l" eaLnBrk="1" hangingPunct="1">
              <a:buFontTx/>
              <a:buBlip>
                <a:blip r:embed="rId3"/>
              </a:buBlip>
            </a:pPr>
            <a:r>
              <a:rPr lang="en-US" altLang="en-US" sz="1000" dirty="0">
                <a:latin typeface="Arial" charset="0"/>
              </a:rPr>
              <a:t>VA medical care enrollment </a:t>
            </a:r>
          </a:p>
          <a:p>
            <a:pPr algn="l" eaLnBrk="1" hangingPunct="1">
              <a:buFontTx/>
              <a:buBlip>
                <a:blip r:embed="rId3"/>
              </a:buBlip>
            </a:pPr>
            <a:r>
              <a:rPr lang="en-US" altLang="en-US" sz="1000" dirty="0">
                <a:latin typeface="Arial" charset="0"/>
              </a:rPr>
              <a:t>      (inpatient &amp; outpatient) </a:t>
            </a:r>
          </a:p>
          <a:p>
            <a:pPr algn="l" eaLnBrk="1" hangingPunct="1">
              <a:buFontTx/>
              <a:buBlip>
                <a:blip r:embed="rId3"/>
              </a:buBlip>
            </a:pPr>
            <a:r>
              <a:rPr lang="en-US" altLang="en-US" sz="1000" dirty="0">
                <a:latin typeface="Arial" charset="0"/>
              </a:rPr>
              <a:t>Chemical dependency treatment </a:t>
            </a:r>
          </a:p>
          <a:p>
            <a:pPr algn="l" eaLnBrk="1" hangingPunct="1">
              <a:buFontTx/>
              <a:buBlip>
                <a:blip r:embed="rId3"/>
              </a:buBlip>
            </a:pPr>
            <a:r>
              <a:rPr lang="en-US" altLang="en-US" sz="1000" dirty="0">
                <a:latin typeface="Arial" charset="0"/>
              </a:rPr>
              <a:t>TRICARE </a:t>
            </a:r>
          </a:p>
          <a:p>
            <a:pPr algn="l" eaLnBrk="1" hangingPunct="1">
              <a:buFontTx/>
              <a:buBlip>
                <a:blip r:embed="rId3"/>
              </a:buBlip>
            </a:pPr>
            <a:r>
              <a:rPr lang="en-US" altLang="en-US" sz="1000" dirty="0">
                <a:latin typeface="Arial" charset="0"/>
              </a:rPr>
              <a:t>CHAMPVA (Civilian Health And               Medical Program VA)</a:t>
            </a:r>
          </a:p>
          <a:p>
            <a:pPr algn="l" eaLnBrk="1" hangingPunct="1">
              <a:buFontTx/>
              <a:buBlip>
                <a:blip r:embed="rId3"/>
              </a:buBlip>
            </a:pPr>
            <a:r>
              <a:rPr lang="en-US" altLang="en-US" sz="1000" dirty="0">
                <a:latin typeface="Arial" charset="0"/>
              </a:rPr>
              <a:t>California veterans homes</a:t>
            </a:r>
          </a:p>
          <a:p>
            <a:pPr algn="l" eaLnBrk="1" hangingPunct="1">
              <a:buFontTx/>
              <a:buBlip>
                <a:blip r:embed="rId3"/>
              </a:buBlip>
            </a:pPr>
            <a:r>
              <a:rPr lang="en-US" altLang="en-US" sz="1000" dirty="0">
                <a:latin typeface="Arial" charset="0"/>
              </a:rPr>
              <a:t>Prosthetics </a:t>
            </a:r>
          </a:p>
        </p:txBody>
      </p:sp>
      <p:sp>
        <p:nvSpPr>
          <p:cNvPr id="14345" name="Text Box 7"/>
          <p:cNvSpPr txBox="1">
            <a:spLocks noChangeArrowheads="1"/>
          </p:cNvSpPr>
          <p:nvPr/>
        </p:nvSpPr>
        <p:spPr bwMode="auto">
          <a:xfrm>
            <a:off x="3733800" y="1371600"/>
            <a:ext cx="3352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b="1" i="1" u="sng" dirty="0">
                <a:solidFill>
                  <a:srgbClr val="FFCC00"/>
                </a:solidFill>
                <a:latin typeface="Arial" charset="0"/>
              </a:rPr>
              <a:t>Survivor and Death Benefits</a:t>
            </a:r>
          </a:p>
          <a:p>
            <a:pPr algn="l" eaLnBrk="1" hangingPunct="1">
              <a:buFontTx/>
              <a:buBlip>
                <a:blip r:embed="rId3"/>
              </a:buBlip>
            </a:pPr>
            <a:endParaRPr lang="en-US" altLang="en-US" sz="1000" dirty="0">
              <a:solidFill>
                <a:srgbClr val="FF6633"/>
              </a:solidFill>
              <a:latin typeface="Arial" charset="0"/>
            </a:endParaRPr>
          </a:p>
          <a:p>
            <a:pPr algn="l" eaLnBrk="1" hangingPunct="1">
              <a:buFontTx/>
              <a:buBlip>
                <a:blip r:embed="rId3"/>
              </a:buBlip>
            </a:pPr>
            <a:r>
              <a:rPr lang="en-US" altLang="en-US" sz="1000" dirty="0">
                <a:latin typeface="Arial" charset="0"/>
              </a:rPr>
              <a:t>Service connected death benefits </a:t>
            </a:r>
          </a:p>
          <a:p>
            <a:pPr algn="l" eaLnBrk="1" hangingPunct="1">
              <a:buFontTx/>
              <a:buBlip>
                <a:blip r:embed="rId3"/>
              </a:buBlip>
            </a:pPr>
            <a:r>
              <a:rPr lang="en-US" altLang="en-US" sz="1000" dirty="0">
                <a:latin typeface="Arial" charset="0"/>
              </a:rPr>
              <a:t>  (Dependency and Indemnity Compensation) </a:t>
            </a:r>
          </a:p>
          <a:p>
            <a:pPr algn="l" eaLnBrk="1" hangingPunct="1">
              <a:buFontTx/>
              <a:buBlip>
                <a:blip r:embed="rId3"/>
              </a:buBlip>
            </a:pPr>
            <a:r>
              <a:rPr lang="en-US" altLang="en-US" sz="1000" dirty="0">
                <a:latin typeface="Arial" charset="0"/>
              </a:rPr>
              <a:t>Non-service connected death benefits</a:t>
            </a:r>
          </a:p>
          <a:p>
            <a:pPr algn="l" eaLnBrk="1" hangingPunct="1">
              <a:buFontTx/>
              <a:buBlip>
                <a:blip r:embed="rId3"/>
              </a:buBlip>
            </a:pPr>
            <a:r>
              <a:rPr lang="en-US" altLang="en-US" sz="1000" dirty="0">
                <a:latin typeface="Arial" charset="0"/>
              </a:rPr>
              <a:t>  (Widow/Widower Pension) </a:t>
            </a:r>
          </a:p>
          <a:p>
            <a:pPr algn="l" eaLnBrk="1" hangingPunct="1">
              <a:buFontTx/>
              <a:buBlip>
                <a:blip r:embed="rId3"/>
              </a:buBlip>
            </a:pPr>
            <a:r>
              <a:rPr lang="en-US" altLang="en-US" sz="1000" dirty="0">
                <a:latin typeface="Arial" charset="0"/>
              </a:rPr>
              <a:t>VA burial allowances  </a:t>
            </a:r>
          </a:p>
          <a:p>
            <a:pPr algn="l" eaLnBrk="1" hangingPunct="1">
              <a:buFontTx/>
              <a:buBlip>
                <a:blip r:embed="rId3"/>
              </a:buBlip>
            </a:pPr>
            <a:r>
              <a:rPr lang="en-US" altLang="en-US" sz="1000" dirty="0">
                <a:latin typeface="Arial" charset="0"/>
              </a:rPr>
              <a:t>Government burial markers/headstones</a:t>
            </a:r>
          </a:p>
          <a:p>
            <a:pPr algn="l" eaLnBrk="1" hangingPunct="1">
              <a:buFontTx/>
              <a:buBlip>
                <a:blip r:embed="rId3"/>
              </a:buBlip>
            </a:pPr>
            <a:r>
              <a:rPr lang="en-US" altLang="en-US" sz="1000" dirty="0">
                <a:latin typeface="Arial" charset="0"/>
              </a:rPr>
              <a:t>Bronze star grave flag holders </a:t>
            </a:r>
          </a:p>
          <a:p>
            <a:pPr algn="l" eaLnBrk="1" hangingPunct="1">
              <a:buFontTx/>
              <a:buBlip>
                <a:blip r:embed="rId3"/>
              </a:buBlip>
            </a:pPr>
            <a:r>
              <a:rPr lang="en-US" altLang="en-US" sz="1000" dirty="0">
                <a:latin typeface="Arial" charset="0"/>
              </a:rPr>
              <a:t>Government life insurance claims </a:t>
            </a:r>
          </a:p>
          <a:p>
            <a:pPr algn="l" eaLnBrk="1" hangingPunct="1">
              <a:buFontTx/>
              <a:buBlip>
                <a:blip r:embed="rId3"/>
              </a:buBlip>
            </a:pPr>
            <a:r>
              <a:rPr lang="en-US" altLang="en-US" sz="1000" dirty="0">
                <a:latin typeface="Arial" charset="0"/>
              </a:rPr>
              <a:t>U.S. burial flags </a:t>
            </a:r>
          </a:p>
          <a:p>
            <a:pPr algn="l" eaLnBrk="1" hangingPunct="1">
              <a:buFontTx/>
              <a:buBlip>
                <a:blip r:embed="rId3"/>
              </a:buBlip>
            </a:pPr>
            <a:r>
              <a:rPr lang="en-US" altLang="en-US" sz="1000" dirty="0">
                <a:latin typeface="Arial" charset="0"/>
              </a:rPr>
              <a:t>California State Veteran’s Cemetery</a:t>
            </a:r>
          </a:p>
          <a:p>
            <a:pPr algn="l" eaLnBrk="1" hangingPunct="1">
              <a:buFontTx/>
              <a:buBlip>
                <a:blip r:embed="rId3"/>
              </a:buBlip>
            </a:pPr>
            <a:r>
              <a:rPr lang="en-US" altLang="en-US" sz="1000" dirty="0">
                <a:latin typeface="Arial" charset="0"/>
              </a:rPr>
              <a:t>Replacement medals</a:t>
            </a:r>
          </a:p>
        </p:txBody>
      </p:sp>
      <p:sp>
        <p:nvSpPr>
          <p:cNvPr id="14346" name="Text Box 8"/>
          <p:cNvSpPr txBox="1">
            <a:spLocks noChangeArrowheads="1"/>
          </p:cNvSpPr>
          <p:nvPr/>
        </p:nvSpPr>
        <p:spPr bwMode="auto">
          <a:xfrm>
            <a:off x="3733800" y="3657600"/>
            <a:ext cx="373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b="1" i="1" u="sng" dirty="0">
                <a:solidFill>
                  <a:srgbClr val="FFCC00"/>
                </a:solidFill>
                <a:latin typeface="Arial" charset="0"/>
              </a:rPr>
              <a:t>Education Benefits</a:t>
            </a:r>
          </a:p>
          <a:p>
            <a:pPr algn="l" eaLnBrk="1" hangingPunct="1"/>
            <a:endParaRPr lang="en-US" altLang="en-US" sz="1000" b="1" dirty="0">
              <a:solidFill>
                <a:srgbClr val="FF6633"/>
              </a:solidFill>
              <a:latin typeface="Arial" charset="0"/>
            </a:endParaRPr>
          </a:p>
          <a:p>
            <a:pPr algn="l" eaLnBrk="1" hangingPunct="1">
              <a:buFontTx/>
              <a:buBlip>
                <a:blip r:embed="rId3"/>
              </a:buBlip>
            </a:pPr>
            <a:r>
              <a:rPr lang="en-US" altLang="en-US" sz="1000" b="1" dirty="0">
                <a:latin typeface="Arial" charset="0"/>
              </a:rPr>
              <a:t>GI Bill for college, vocational and apprenticeship training </a:t>
            </a:r>
          </a:p>
        </p:txBody>
      </p:sp>
      <p:sp>
        <p:nvSpPr>
          <p:cNvPr id="14348" name="Text Box 10"/>
          <p:cNvSpPr txBox="1">
            <a:spLocks noChangeArrowheads="1"/>
          </p:cNvSpPr>
          <p:nvPr/>
        </p:nvSpPr>
        <p:spPr bwMode="auto">
          <a:xfrm>
            <a:off x="3746810" y="4538972"/>
            <a:ext cx="21336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1200" b="1" i="1" u="sng" dirty="0">
                <a:solidFill>
                  <a:srgbClr val="FFCC00"/>
                </a:solidFill>
                <a:latin typeface="Arial" charset="0"/>
              </a:rPr>
              <a:t>Home Loan Guarantee</a:t>
            </a:r>
          </a:p>
          <a:p>
            <a:pPr algn="l" eaLnBrk="1" hangingPunct="1"/>
            <a:endParaRPr lang="en-US" altLang="en-US" sz="1000" b="1" u="sng" dirty="0">
              <a:solidFill>
                <a:srgbClr val="FF6633"/>
              </a:solidFill>
              <a:latin typeface="Arial" charset="0"/>
            </a:endParaRPr>
          </a:p>
          <a:p>
            <a:pPr algn="l" eaLnBrk="1" hangingPunct="1">
              <a:buFontTx/>
              <a:buBlip>
                <a:blip r:embed="rId3"/>
              </a:buBlip>
            </a:pPr>
            <a:r>
              <a:rPr lang="en-US" altLang="en-US" sz="1000" dirty="0">
                <a:latin typeface="Arial" charset="0"/>
              </a:rPr>
              <a:t>VA certificates of eligibility </a:t>
            </a:r>
          </a:p>
          <a:p>
            <a:pPr algn="l" eaLnBrk="1" hangingPunct="1">
              <a:buFontTx/>
              <a:buBlip>
                <a:blip r:embed="rId3"/>
              </a:buBlip>
            </a:pPr>
            <a:r>
              <a:rPr lang="en-US" altLang="en-US" sz="1000" dirty="0">
                <a:latin typeface="Arial" charset="0"/>
              </a:rPr>
              <a:t>Release of liability </a:t>
            </a:r>
          </a:p>
          <a:p>
            <a:pPr algn="l" eaLnBrk="1" hangingPunct="1">
              <a:buFontTx/>
              <a:buBlip>
                <a:blip r:embed="rId3"/>
              </a:buBlip>
            </a:pPr>
            <a:r>
              <a:rPr lang="en-US" altLang="en-US" sz="1000" dirty="0">
                <a:latin typeface="Arial" charset="0"/>
              </a:rPr>
              <a:t>VA repossessed houses </a:t>
            </a:r>
          </a:p>
          <a:p>
            <a:pPr algn="l" eaLnBrk="1" hangingPunct="1">
              <a:spcBef>
                <a:spcPct val="50000"/>
              </a:spcBef>
            </a:pPr>
            <a:endParaRPr lang="en-US" altLang="en-US" sz="1000" dirty="0">
              <a:solidFill>
                <a:srgbClr val="000000"/>
              </a:solidFill>
              <a:latin typeface="Arial" charset="0"/>
            </a:endParaRPr>
          </a:p>
        </p:txBody>
      </p:sp>
    </p:spTree>
    <p:extLst>
      <p:ext uri="{BB962C8B-B14F-4D97-AF65-F5344CB8AC3E}">
        <p14:creationId xmlns:p14="http://schemas.microsoft.com/office/powerpoint/2010/main" val="96642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11277"/>
                                        </p:tgtEl>
                                        <p:attrNameLst>
                                          <p:attrName>style.visibility</p:attrName>
                                        </p:attrNameLst>
                                      </p:cBhvr>
                                      <p:to>
                                        <p:strVal val="visible"/>
                                      </p:to>
                                    </p:set>
                                    <p:animEffect transition="in" filter="wipe(down)">
                                      <p:cBhvr>
                                        <p:cTn id="7" dur="580">
                                          <p:stCondLst>
                                            <p:cond delay="0"/>
                                          </p:stCondLst>
                                        </p:cTn>
                                        <p:tgtEl>
                                          <p:spTgt spid="11277"/>
                                        </p:tgtEl>
                                      </p:cBhvr>
                                    </p:animEffect>
                                    <p:anim calcmode="lin" valueType="num">
                                      <p:cBhvr>
                                        <p:cTn id="8" dur="1822" tmFilter="0,0; 0.14,0.36; 0.43,0.73; 0.71,0.91; 1.0,1.0">
                                          <p:stCondLst>
                                            <p:cond delay="0"/>
                                          </p:stCondLst>
                                        </p:cTn>
                                        <p:tgtEl>
                                          <p:spTgt spid="1127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27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27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27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277"/>
                                        </p:tgtEl>
                                        <p:attrNameLst>
                                          <p:attrName>ppt_y</p:attrName>
                                        </p:attrNameLst>
                                      </p:cBhvr>
                                      <p:tavLst>
                                        <p:tav tm="0" fmla="#ppt_y-sin(pi*$)/81">
                                          <p:val>
                                            <p:fltVal val="0"/>
                                          </p:val>
                                        </p:tav>
                                        <p:tav tm="100000">
                                          <p:val>
                                            <p:fltVal val="1"/>
                                          </p:val>
                                        </p:tav>
                                      </p:tavLst>
                                    </p:anim>
                                    <p:animScale>
                                      <p:cBhvr>
                                        <p:cTn id="13" dur="26">
                                          <p:stCondLst>
                                            <p:cond delay="650"/>
                                          </p:stCondLst>
                                        </p:cTn>
                                        <p:tgtEl>
                                          <p:spTgt spid="11277"/>
                                        </p:tgtEl>
                                      </p:cBhvr>
                                      <p:to x="100000" y="60000"/>
                                    </p:animScale>
                                    <p:animScale>
                                      <p:cBhvr>
                                        <p:cTn id="14" dur="166" decel="50000">
                                          <p:stCondLst>
                                            <p:cond delay="676"/>
                                          </p:stCondLst>
                                        </p:cTn>
                                        <p:tgtEl>
                                          <p:spTgt spid="11277"/>
                                        </p:tgtEl>
                                      </p:cBhvr>
                                      <p:to x="100000" y="100000"/>
                                    </p:animScale>
                                    <p:animScale>
                                      <p:cBhvr>
                                        <p:cTn id="15" dur="26">
                                          <p:stCondLst>
                                            <p:cond delay="1312"/>
                                          </p:stCondLst>
                                        </p:cTn>
                                        <p:tgtEl>
                                          <p:spTgt spid="11277"/>
                                        </p:tgtEl>
                                      </p:cBhvr>
                                      <p:to x="100000" y="80000"/>
                                    </p:animScale>
                                    <p:animScale>
                                      <p:cBhvr>
                                        <p:cTn id="16" dur="166" decel="50000">
                                          <p:stCondLst>
                                            <p:cond delay="1338"/>
                                          </p:stCondLst>
                                        </p:cTn>
                                        <p:tgtEl>
                                          <p:spTgt spid="11277"/>
                                        </p:tgtEl>
                                      </p:cBhvr>
                                      <p:to x="100000" y="100000"/>
                                    </p:animScale>
                                    <p:animScale>
                                      <p:cBhvr>
                                        <p:cTn id="17" dur="26">
                                          <p:stCondLst>
                                            <p:cond delay="1642"/>
                                          </p:stCondLst>
                                        </p:cTn>
                                        <p:tgtEl>
                                          <p:spTgt spid="11277"/>
                                        </p:tgtEl>
                                      </p:cBhvr>
                                      <p:to x="100000" y="90000"/>
                                    </p:animScale>
                                    <p:animScale>
                                      <p:cBhvr>
                                        <p:cTn id="18" dur="166" decel="50000">
                                          <p:stCondLst>
                                            <p:cond delay="1668"/>
                                          </p:stCondLst>
                                        </p:cTn>
                                        <p:tgtEl>
                                          <p:spTgt spid="11277"/>
                                        </p:tgtEl>
                                      </p:cBhvr>
                                      <p:to x="100000" y="100000"/>
                                    </p:animScale>
                                    <p:animScale>
                                      <p:cBhvr>
                                        <p:cTn id="19" dur="26">
                                          <p:stCondLst>
                                            <p:cond delay="1808"/>
                                          </p:stCondLst>
                                        </p:cTn>
                                        <p:tgtEl>
                                          <p:spTgt spid="11277"/>
                                        </p:tgtEl>
                                      </p:cBhvr>
                                      <p:to x="100000" y="95000"/>
                                    </p:animScale>
                                    <p:animScale>
                                      <p:cBhvr>
                                        <p:cTn id="20" dur="166" decel="50000">
                                          <p:stCondLst>
                                            <p:cond delay="1834"/>
                                          </p:stCondLst>
                                        </p:cTn>
                                        <p:tgtEl>
                                          <p:spTgt spid="1127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342">
                                            <p:txEl>
                                              <p:pRg st="3" end="3"/>
                                            </p:txEl>
                                          </p:spTgt>
                                        </p:tgtEl>
                                        <p:attrNameLst>
                                          <p:attrName>style.visibility</p:attrName>
                                        </p:attrNameLst>
                                      </p:cBhvr>
                                      <p:to>
                                        <p:strVal val="visible"/>
                                      </p:to>
                                    </p:set>
                                    <p:animEffect transition="in" filter="fade">
                                      <p:cBhvr>
                                        <p:cTn id="25" dur="1000"/>
                                        <p:tgtEl>
                                          <p:spTgt spid="14342">
                                            <p:txEl>
                                              <p:pRg st="3" end="3"/>
                                            </p:txEl>
                                          </p:spTgt>
                                        </p:tgtEl>
                                      </p:cBhvr>
                                    </p:animEffect>
                                    <p:anim calcmode="lin" valueType="num">
                                      <p:cBhvr>
                                        <p:cTn id="26" dur="1000" fill="hold"/>
                                        <p:tgtEl>
                                          <p:spTgt spid="1434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43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4343">
                                            <p:txEl>
                                              <p:pRg st="2" end="2"/>
                                            </p:txEl>
                                          </p:spTgt>
                                        </p:tgtEl>
                                        <p:attrNameLst>
                                          <p:attrName>style.visibility</p:attrName>
                                        </p:attrNameLst>
                                      </p:cBhvr>
                                      <p:to>
                                        <p:strVal val="visible"/>
                                      </p:to>
                                    </p:set>
                                    <p:animEffect transition="in" filter="wheel(1)">
                                      <p:cBhvr>
                                        <p:cTn id="32" dur="2000"/>
                                        <p:tgtEl>
                                          <p:spTgt spid="1434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343">
                                            <p:txEl>
                                              <p:pRg st="3" end="3"/>
                                            </p:txEl>
                                          </p:spTgt>
                                        </p:tgtEl>
                                        <p:attrNameLst>
                                          <p:attrName>style.visibility</p:attrName>
                                        </p:attrNameLst>
                                      </p:cBhvr>
                                      <p:to>
                                        <p:strVal val="visible"/>
                                      </p:to>
                                    </p:set>
                                    <p:animEffect transition="in" filter="barn(inVertical)">
                                      <p:cBhvr>
                                        <p:cTn id="37" dur="500"/>
                                        <p:tgtEl>
                                          <p:spTgt spid="1434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343">
                                            <p:txEl>
                                              <p:pRg st="6" end="6"/>
                                            </p:txEl>
                                          </p:spTgt>
                                        </p:tgtEl>
                                        <p:attrNameLst>
                                          <p:attrName>style.visibility</p:attrName>
                                        </p:attrNameLst>
                                      </p:cBhvr>
                                      <p:to>
                                        <p:strVal val="visible"/>
                                      </p:to>
                                    </p:set>
                                    <p:animEffect transition="in" filter="fade">
                                      <p:cBhvr>
                                        <p:cTn id="42" dur="1000"/>
                                        <p:tgtEl>
                                          <p:spTgt spid="14343">
                                            <p:txEl>
                                              <p:pRg st="6" end="6"/>
                                            </p:txEl>
                                          </p:spTgt>
                                        </p:tgtEl>
                                      </p:cBhvr>
                                    </p:animEffect>
                                    <p:anim calcmode="lin" valueType="num">
                                      <p:cBhvr>
                                        <p:cTn id="43" dur="1000" fill="hold"/>
                                        <p:tgtEl>
                                          <p:spTgt spid="1434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434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344">
                                            <p:txEl>
                                              <p:pRg st="2" end="2"/>
                                            </p:txEl>
                                          </p:spTgt>
                                        </p:tgtEl>
                                        <p:attrNameLst>
                                          <p:attrName>style.visibility</p:attrName>
                                        </p:attrNameLst>
                                      </p:cBhvr>
                                      <p:to>
                                        <p:strVal val="visible"/>
                                      </p:to>
                                    </p:set>
                                    <p:anim calcmode="lin" valueType="num">
                                      <p:cBhvr additive="base">
                                        <p:cTn id="49" dur="500" fill="hold"/>
                                        <p:tgtEl>
                                          <p:spTgt spid="1434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44">
                                            <p:txEl>
                                              <p:pRg st="2" end="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4344">
                                            <p:txEl>
                                              <p:pRg st="3" end="3"/>
                                            </p:txEl>
                                          </p:spTgt>
                                        </p:tgtEl>
                                        <p:attrNameLst>
                                          <p:attrName>style.visibility</p:attrName>
                                        </p:attrNameLst>
                                      </p:cBhvr>
                                      <p:to>
                                        <p:strVal val="visible"/>
                                      </p:to>
                                    </p:set>
                                    <p:anim calcmode="lin" valueType="num">
                                      <p:cBhvr additive="base">
                                        <p:cTn id="53" dur="500" fill="hold"/>
                                        <p:tgtEl>
                                          <p:spTgt spid="14344">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3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4344">
                                            <p:txEl>
                                              <p:pRg st="6" end="6"/>
                                            </p:txEl>
                                          </p:spTgt>
                                        </p:tgtEl>
                                        <p:attrNameLst>
                                          <p:attrName>style.visibility</p:attrName>
                                        </p:attrNameLst>
                                      </p:cBhvr>
                                      <p:to>
                                        <p:strVal val="visible"/>
                                      </p:to>
                                    </p:set>
                                    <p:anim calcmode="lin" valueType="num">
                                      <p:cBhvr additive="base">
                                        <p:cTn id="59" dur="500" fill="hold"/>
                                        <p:tgtEl>
                                          <p:spTgt spid="14344">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34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4345">
                                            <p:txEl>
                                              <p:pRg st="2" end="2"/>
                                            </p:txEl>
                                          </p:spTgt>
                                        </p:tgtEl>
                                        <p:attrNameLst>
                                          <p:attrName>style.visibility</p:attrName>
                                        </p:attrNameLst>
                                      </p:cBhvr>
                                      <p:to>
                                        <p:strVal val="visible"/>
                                      </p:to>
                                    </p:set>
                                    <p:animEffect transition="in" filter="wheel(1)">
                                      <p:cBhvr>
                                        <p:cTn id="65" dur="2000"/>
                                        <p:tgtEl>
                                          <p:spTgt spid="14345">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345">
                                            <p:txEl>
                                              <p:pRg st="6" end="6"/>
                                            </p:txEl>
                                          </p:spTgt>
                                        </p:tgtEl>
                                        <p:attrNameLst>
                                          <p:attrName>style.visibility</p:attrName>
                                        </p:attrNameLst>
                                      </p:cBhvr>
                                      <p:to>
                                        <p:strVal val="visible"/>
                                      </p:to>
                                    </p:set>
                                    <p:animEffect transition="in" filter="fade">
                                      <p:cBhvr>
                                        <p:cTn id="70" dur="1000"/>
                                        <p:tgtEl>
                                          <p:spTgt spid="14345">
                                            <p:txEl>
                                              <p:pRg st="6" end="6"/>
                                            </p:txEl>
                                          </p:spTgt>
                                        </p:tgtEl>
                                      </p:cBhvr>
                                    </p:animEffect>
                                    <p:anim calcmode="lin" valueType="num">
                                      <p:cBhvr>
                                        <p:cTn id="71" dur="1000" fill="hold"/>
                                        <p:tgtEl>
                                          <p:spTgt spid="14345">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1434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4345">
                                            <p:txEl>
                                              <p:pRg st="7" end="7"/>
                                            </p:txEl>
                                          </p:spTgt>
                                        </p:tgtEl>
                                        <p:attrNameLst>
                                          <p:attrName>style.visibility</p:attrName>
                                        </p:attrNameLst>
                                      </p:cBhvr>
                                      <p:to>
                                        <p:strVal val="visible"/>
                                      </p:to>
                                    </p:set>
                                    <p:animEffect transition="in" filter="fade">
                                      <p:cBhvr>
                                        <p:cTn id="77" dur="1000"/>
                                        <p:tgtEl>
                                          <p:spTgt spid="14345">
                                            <p:txEl>
                                              <p:pRg st="7" end="7"/>
                                            </p:txEl>
                                          </p:spTgt>
                                        </p:tgtEl>
                                      </p:cBhvr>
                                    </p:animEffect>
                                    <p:anim calcmode="lin" valueType="num">
                                      <p:cBhvr>
                                        <p:cTn id="78" dur="1000" fill="hold"/>
                                        <p:tgtEl>
                                          <p:spTgt spid="14345">
                                            <p:txEl>
                                              <p:pRg st="7" end="7"/>
                                            </p:txEl>
                                          </p:spTgt>
                                        </p:tgtEl>
                                        <p:attrNameLst>
                                          <p:attrName>ppt_x</p:attrName>
                                        </p:attrNameLst>
                                      </p:cBhvr>
                                      <p:tavLst>
                                        <p:tav tm="0">
                                          <p:val>
                                            <p:strVal val="#ppt_x"/>
                                          </p:val>
                                        </p:tav>
                                        <p:tav tm="100000">
                                          <p:val>
                                            <p:strVal val="#ppt_x"/>
                                          </p:val>
                                        </p:tav>
                                      </p:tavLst>
                                    </p:anim>
                                    <p:anim calcmode="lin" valueType="num">
                                      <p:cBhvr>
                                        <p:cTn id="79" dur="1000" fill="hold"/>
                                        <p:tgtEl>
                                          <p:spTgt spid="1434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14345">
                                            <p:txEl>
                                              <p:pRg st="10" end="10"/>
                                            </p:txEl>
                                          </p:spTgt>
                                        </p:tgtEl>
                                        <p:attrNameLst>
                                          <p:attrName>style.visibility</p:attrName>
                                        </p:attrNameLst>
                                      </p:cBhvr>
                                      <p:to>
                                        <p:strVal val="visible"/>
                                      </p:to>
                                    </p:set>
                                    <p:anim calcmode="lin" valueType="num">
                                      <p:cBhvr additive="base">
                                        <p:cTn id="84" dur="500" fill="hold"/>
                                        <p:tgtEl>
                                          <p:spTgt spid="14345">
                                            <p:txEl>
                                              <p:pRg st="10" end="1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434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1434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202319227"/>
              </p:ext>
            </p:extLst>
          </p:nvPr>
        </p:nvGraphicFramePr>
        <p:xfrm>
          <a:off x="738251" y="1368932"/>
          <a:ext cx="7604348" cy="2509994"/>
        </p:xfrm>
        <a:graphic>
          <a:graphicData uri="http://schemas.openxmlformats.org/drawingml/2006/table">
            <a:tbl>
              <a:tblPr>
                <a:tableStyleId>{5C22544A-7EE6-4342-B048-85BDC9FD1C3A}</a:tableStyleId>
              </a:tblPr>
              <a:tblGrid>
                <a:gridCol w="2063771">
                  <a:extLst>
                    <a:ext uri="{9D8B030D-6E8A-4147-A177-3AD203B41FA5}">
                      <a16:colId xmlns:a16="http://schemas.microsoft.com/office/drawing/2014/main" val="20000"/>
                    </a:ext>
                  </a:extLst>
                </a:gridCol>
                <a:gridCol w="764951">
                  <a:extLst>
                    <a:ext uri="{9D8B030D-6E8A-4147-A177-3AD203B41FA5}">
                      <a16:colId xmlns:a16="http://schemas.microsoft.com/office/drawing/2014/main" val="20001"/>
                    </a:ext>
                  </a:extLst>
                </a:gridCol>
                <a:gridCol w="754326">
                  <a:extLst>
                    <a:ext uri="{9D8B030D-6E8A-4147-A177-3AD203B41FA5}">
                      <a16:colId xmlns:a16="http://schemas.microsoft.com/office/drawing/2014/main" val="20002"/>
                    </a:ext>
                  </a:extLst>
                </a:gridCol>
                <a:gridCol w="520593">
                  <a:extLst>
                    <a:ext uri="{9D8B030D-6E8A-4147-A177-3AD203B41FA5}">
                      <a16:colId xmlns:a16="http://schemas.microsoft.com/office/drawing/2014/main" val="20003"/>
                    </a:ext>
                  </a:extLst>
                </a:gridCol>
                <a:gridCol w="297480">
                  <a:extLst>
                    <a:ext uri="{9D8B030D-6E8A-4147-A177-3AD203B41FA5}">
                      <a16:colId xmlns:a16="http://schemas.microsoft.com/office/drawing/2014/main" val="20004"/>
                    </a:ext>
                  </a:extLst>
                </a:gridCol>
                <a:gridCol w="966812">
                  <a:extLst>
                    <a:ext uri="{9D8B030D-6E8A-4147-A177-3AD203B41FA5}">
                      <a16:colId xmlns:a16="http://schemas.microsoft.com/office/drawing/2014/main" val="20005"/>
                    </a:ext>
                  </a:extLst>
                </a:gridCol>
                <a:gridCol w="948219">
                  <a:extLst>
                    <a:ext uri="{9D8B030D-6E8A-4147-A177-3AD203B41FA5}">
                      <a16:colId xmlns:a16="http://schemas.microsoft.com/office/drawing/2014/main" val="20006"/>
                    </a:ext>
                  </a:extLst>
                </a:gridCol>
                <a:gridCol w="1011965">
                  <a:extLst>
                    <a:ext uri="{9D8B030D-6E8A-4147-A177-3AD203B41FA5}">
                      <a16:colId xmlns:a16="http://schemas.microsoft.com/office/drawing/2014/main" val="20007"/>
                    </a:ext>
                  </a:extLst>
                </a:gridCol>
                <a:gridCol w="276231">
                  <a:extLst>
                    <a:ext uri="{9D8B030D-6E8A-4147-A177-3AD203B41FA5}">
                      <a16:colId xmlns:a16="http://schemas.microsoft.com/office/drawing/2014/main" val="20008"/>
                    </a:ext>
                  </a:extLst>
                </a:gridCol>
              </a:tblGrid>
              <a:tr h="417200">
                <a:tc gridSpan="9">
                  <a:txBody>
                    <a:bodyPr/>
                    <a:lstStyle/>
                    <a:p>
                      <a:pPr algn="l" fontAlgn="t"/>
                      <a:r>
                        <a:rPr lang="en-US" sz="1400" b="1" u="none" strike="noStrike" dirty="0">
                          <a:effectLst/>
                          <a:latin typeface="Arial" panose="020B0604020202020204" pitchFamily="34" charset="0"/>
                          <a:cs typeface="Arial" panose="020B0604020202020204" pitchFamily="34" charset="0"/>
                        </a:rPr>
                        <a:t>Monetary Impact of CVSO Activities - By County</a:t>
                      </a:r>
                      <a:br>
                        <a:rPr lang="en-US" sz="1400" b="1" u="none" strike="noStrike" dirty="0">
                          <a:effectLst/>
                          <a:latin typeface="Arial" panose="020B0604020202020204" pitchFamily="34" charset="0"/>
                          <a:cs typeface="Arial" panose="020B0604020202020204" pitchFamily="34" charset="0"/>
                        </a:rPr>
                      </a:br>
                      <a:r>
                        <a:rPr lang="en-US" sz="1400" b="1" u="none" strike="noStrike" dirty="0">
                          <a:effectLst/>
                          <a:latin typeface="Arial" panose="020B0604020202020204" pitchFamily="34" charset="0"/>
                          <a:cs typeface="Arial" panose="020B0604020202020204" pitchFamily="34" charset="0"/>
                        </a:rPr>
                        <a:t>Fiscal Year 2021-22</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5720" marR="5720" marT="572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5760">
                <a:tc>
                  <a:txBody>
                    <a:bodyPr/>
                    <a:lstStyle/>
                    <a:p>
                      <a:pPr algn="ctr" fontAlgn="ctr"/>
                      <a:r>
                        <a:rPr lang="en-US" sz="1100" b="1" u="none" strike="noStrike" dirty="0">
                          <a:effectLst/>
                          <a:latin typeface="Arial" panose="020B0604020202020204" pitchFamily="34" charset="0"/>
                          <a:cs typeface="Arial" panose="020B0604020202020204" pitchFamily="34" charset="0"/>
                        </a:rPr>
                        <a:t>County</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5720" marR="5720" marT="5720" marB="0" anchor="ctr"/>
                </a:tc>
                <a:tc gridSpan="3">
                  <a:txBody>
                    <a:bodyPr/>
                    <a:lstStyle/>
                    <a:p>
                      <a:pPr algn="ctr" fontAlgn="t"/>
                      <a:r>
                        <a:rPr lang="en-US" sz="1100" b="1" u="none" strike="noStrike" dirty="0">
                          <a:effectLst/>
                          <a:latin typeface="Arial" panose="020B0604020202020204" pitchFamily="34" charset="0"/>
                          <a:cs typeface="Arial" panose="020B0604020202020204" pitchFamily="34" charset="0"/>
                        </a:rPr>
                        <a:t>Veterans &amp; Family Members Contacting CVSO</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5720" marR="5720" marT="5720" marB="0"/>
                </a:tc>
                <a:tc hMerge="1">
                  <a:txBody>
                    <a:bodyPr/>
                    <a:lstStyle/>
                    <a:p>
                      <a:endParaRPr lang="en-US"/>
                    </a:p>
                  </a:txBody>
                  <a:tcPr/>
                </a:tc>
                <a:tc hMerge="1">
                  <a:txBody>
                    <a:bodyPr/>
                    <a:lstStyle/>
                    <a:p>
                      <a:endParaRPr lang="en-US"/>
                    </a:p>
                  </a:txBody>
                  <a:tcPr/>
                </a:tc>
                <a:tc>
                  <a:txBody>
                    <a:bodyPr/>
                    <a:lstStyle/>
                    <a:p>
                      <a:pPr algn="l" fontAlgn="t"/>
                      <a:r>
                        <a:rPr lang="en-US" sz="600" u="none" strike="noStrike">
                          <a:effectLst/>
                        </a:rPr>
                        <a:t> </a:t>
                      </a:r>
                      <a:endParaRPr lang="en-US" sz="600" b="0" i="0" u="none" strike="noStrike">
                        <a:solidFill>
                          <a:srgbClr val="000000"/>
                        </a:solidFill>
                        <a:effectLst/>
                        <a:latin typeface="Times New Roman" panose="02020603050405020304" pitchFamily="18" charset="0"/>
                      </a:endParaRPr>
                    </a:p>
                  </a:txBody>
                  <a:tcPr marL="5720" marR="5720" marT="5720" marB="0"/>
                </a:tc>
                <a:tc gridSpan="3">
                  <a:txBody>
                    <a:bodyPr/>
                    <a:lstStyle/>
                    <a:p>
                      <a:pPr algn="ctr" fontAlgn="t"/>
                      <a:r>
                        <a:rPr lang="en-US" sz="1100" b="1" u="none" strike="noStrike" dirty="0">
                          <a:effectLst/>
                          <a:latin typeface="Arial" panose="020B0604020202020204" pitchFamily="34" charset="0"/>
                          <a:cs typeface="Arial" panose="020B0604020202020204" pitchFamily="34" charset="0"/>
                        </a:rPr>
                        <a:t>New Awards Attributable to CVSOs</a:t>
                      </a:r>
                      <a:endParaRPr lang="en-US" sz="1100" b="1" i="0" u="none" strike="noStrike" dirty="0">
                        <a:solidFill>
                          <a:srgbClr val="10100E"/>
                        </a:solidFill>
                        <a:effectLst/>
                        <a:latin typeface="Arial" panose="020B0604020202020204" pitchFamily="34" charset="0"/>
                        <a:cs typeface="Arial" panose="020B0604020202020204" pitchFamily="34" charset="0"/>
                      </a:endParaRPr>
                    </a:p>
                  </a:txBody>
                  <a:tcPr marL="5720" marR="5720" marT="5720" marB="0"/>
                </a:tc>
                <a:tc hMerge="1">
                  <a:txBody>
                    <a:bodyPr/>
                    <a:lstStyle/>
                    <a:p>
                      <a:endParaRPr lang="en-US"/>
                    </a:p>
                  </a:txBody>
                  <a:tcPr/>
                </a:tc>
                <a:tc hMerge="1">
                  <a:txBody>
                    <a:bodyPr/>
                    <a:lstStyle/>
                    <a:p>
                      <a:endParaRPr lang="en-US"/>
                    </a:p>
                  </a:txBody>
                  <a:tcPr/>
                </a:tc>
                <a:tc>
                  <a:txBody>
                    <a:bodyPr/>
                    <a:lstStyle/>
                    <a:p>
                      <a:pPr algn="l" fontAlgn="t"/>
                      <a:endParaRPr lang="en-US" sz="600" b="0" i="0" u="none" strike="noStrike">
                        <a:solidFill>
                          <a:srgbClr val="000000"/>
                        </a:solidFill>
                        <a:effectLst/>
                        <a:latin typeface="Times New Roman" panose="02020603050405020304" pitchFamily="18" charset="0"/>
                      </a:endParaRPr>
                    </a:p>
                  </a:txBody>
                  <a:tcPr marL="5720" marR="5720" marT="5720" marB="0"/>
                </a:tc>
                <a:extLst>
                  <a:ext uri="{0D108BD9-81ED-4DB2-BD59-A6C34878D82A}">
                    <a16:rowId xmlns:a16="http://schemas.microsoft.com/office/drawing/2014/main" val="10001"/>
                  </a:ext>
                </a:extLst>
              </a:tr>
              <a:tr h="234320">
                <a:tc>
                  <a:txBody>
                    <a:bodyPr/>
                    <a:lstStyle/>
                    <a:p>
                      <a:pPr algn="l" fontAlgn="ctr"/>
                      <a:r>
                        <a:rPr lang="en-US" sz="500" u="none" strike="noStrike" dirty="0">
                          <a:effectLst/>
                        </a:rPr>
                        <a:t> </a:t>
                      </a:r>
                      <a:endParaRPr lang="en-US" sz="500" b="0" i="0" u="none" strike="noStrike" dirty="0">
                        <a:solidFill>
                          <a:srgbClr val="000000"/>
                        </a:solidFill>
                        <a:effectLst/>
                        <a:latin typeface="Arial Unicode MS" panose="020B0604020202020204" pitchFamily="34" charset="-128"/>
                        <a:ea typeface="Arial Unicode MS" panose="020B0604020202020204" pitchFamily="34" charset="-128"/>
                      </a:endParaRPr>
                    </a:p>
                  </a:txBody>
                  <a:tcPr marL="5720" marR="5720" marT="5720" marB="0" anchor="ctr"/>
                </a:tc>
                <a:tc>
                  <a:txBody>
                    <a:bodyPr/>
                    <a:lstStyle/>
                    <a:p>
                      <a:pPr algn="ctr" fontAlgn="ctr"/>
                      <a:r>
                        <a:rPr lang="en-US" sz="800" b="1" u="none" strike="noStrike" dirty="0">
                          <a:effectLst/>
                          <a:latin typeface="Arial" panose="020B0604020202020204" pitchFamily="34" charset="0"/>
                          <a:cs typeface="Arial" panose="020B0604020202020204" pitchFamily="34" charset="0"/>
                        </a:rPr>
                        <a:t>Veteran Population</a:t>
                      </a:r>
                      <a:endParaRPr lang="en-US" sz="800" b="1" i="0" u="none" strike="noStrike" dirty="0">
                        <a:solidFill>
                          <a:srgbClr val="141413"/>
                        </a:solidFill>
                        <a:effectLst/>
                        <a:latin typeface="Arial" panose="020B0604020202020204" pitchFamily="34" charset="0"/>
                        <a:ea typeface="Arial Unicode MS" panose="020B0604020202020204" pitchFamily="34" charset="-128"/>
                        <a:cs typeface="Arial" panose="020B0604020202020204" pitchFamily="34" charset="0"/>
                      </a:endParaRPr>
                    </a:p>
                  </a:txBody>
                  <a:tcPr marL="5720" marR="5720" marT="5720" marB="0" anchor="ctr"/>
                </a:tc>
                <a:tc>
                  <a:txBody>
                    <a:bodyPr/>
                    <a:lstStyle/>
                    <a:p>
                      <a:pPr algn="ctr" fontAlgn="ctr"/>
                      <a:r>
                        <a:rPr lang="en-US" sz="800" b="1" u="none" strike="noStrike" dirty="0">
                          <a:effectLst/>
                          <a:latin typeface="Arial" panose="020B0604020202020204" pitchFamily="34" charset="0"/>
                          <a:cs typeface="Arial" panose="020B0604020202020204" pitchFamily="34" charset="0"/>
                        </a:rPr>
                        <a:t>In Person</a:t>
                      </a:r>
                      <a:endParaRPr lang="en-US" sz="800" b="1"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marL="5720" marR="5720" marT="5720" marB="0" anchor="ctr"/>
                </a:tc>
                <a:tc>
                  <a:txBody>
                    <a:bodyPr/>
                    <a:lstStyle/>
                    <a:p>
                      <a:pPr algn="ctr" fontAlgn="ctr"/>
                      <a:r>
                        <a:rPr lang="en-US" sz="800" b="1" u="none" strike="noStrike" dirty="0">
                          <a:effectLst/>
                          <a:latin typeface="Arial" panose="020B0604020202020204" pitchFamily="34" charset="0"/>
                          <a:cs typeface="Arial" panose="020B0604020202020204" pitchFamily="34" charset="0"/>
                        </a:rPr>
                        <a:t>By Phone or Email</a:t>
                      </a:r>
                      <a:endParaRPr lang="en-US" sz="800" b="1"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marL="5720" marR="5720" marT="5720" marB="0" anchor="ctr"/>
                </a:tc>
                <a:tc>
                  <a:txBody>
                    <a:bodyPr/>
                    <a:lstStyle/>
                    <a:p>
                      <a:pPr algn="ctr" fontAlgn="ctr"/>
                      <a:r>
                        <a:rPr lang="en-US" sz="800" b="1" u="none" strike="noStrike" dirty="0">
                          <a:effectLst/>
                          <a:latin typeface="Arial" panose="020B0604020202020204" pitchFamily="34" charset="0"/>
                          <a:cs typeface="Arial" panose="020B0604020202020204" pitchFamily="34" charset="0"/>
                        </a:rPr>
                        <a:t>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5720" marR="5720" marT="5720" marB="0" anchor="ctr"/>
                </a:tc>
                <a:tc>
                  <a:txBody>
                    <a:bodyPr/>
                    <a:lstStyle/>
                    <a:p>
                      <a:pPr algn="ctr" fontAlgn="ctr"/>
                      <a:r>
                        <a:rPr lang="en-US" sz="800" b="1" u="none" strike="noStrike" dirty="0">
                          <a:effectLst/>
                          <a:latin typeface="Arial" panose="020B0604020202020204" pitchFamily="34" charset="0"/>
                          <a:cs typeface="Arial" panose="020B0604020202020204" pitchFamily="34" charset="0"/>
                        </a:rPr>
                        <a:t>New Claims Submitted by CVSO</a:t>
                      </a:r>
                      <a:endParaRPr lang="en-US" sz="800" b="1"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marL="5720" marR="5720" marT="5720" marB="0" anchor="ctr"/>
                </a:tc>
                <a:tc>
                  <a:txBody>
                    <a:bodyPr/>
                    <a:lstStyle/>
                    <a:p>
                      <a:pPr algn="ctr" fontAlgn="ctr"/>
                      <a:r>
                        <a:rPr lang="en-US" sz="800" b="1" u="none" strike="noStrike" dirty="0">
                          <a:effectLst/>
                          <a:latin typeface="Arial" panose="020B0604020202020204" pitchFamily="34" charset="0"/>
                          <a:cs typeface="Arial" panose="020B0604020202020204" pitchFamily="34" charset="0"/>
                        </a:rPr>
                        <a:t>New Awards</a:t>
                      </a:r>
                      <a:br>
                        <a:rPr lang="en-US" sz="800" b="1" u="none" strike="noStrike" dirty="0">
                          <a:effectLst/>
                          <a:latin typeface="Arial" panose="020B0604020202020204" pitchFamily="34" charset="0"/>
                          <a:cs typeface="Arial" panose="020B0604020202020204" pitchFamily="34" charset="0"/>
                        </a:rPr>
                      </a:br>
                      <a:r>
                        <a:rPr lang="en-US" sz="800" b="1" u="none" strike="noStrike" dirty="0">
                          <a:effectLst/>
                          <a:latin typeface="Arial" panose="020B0604020202020204" pitchFamily="34" charset="0"/>
                          <a:cs typeface="Arial" panose="020B0604020202020204" pitchFamily="34" charset="0"/>
                        </a:rPr>
                        <a:t>Obtained by CVSO</a:t>
                      </a:r>
                      <a:endParaRPr lang="en-US" sz="800" b="1"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marL="5720" marR="5720" marT="5720" marB="0" anchor="ctr"/>
                </a:tc>
                <a:tc>
                  <a:txBody>
                    <a:bodyPr/>
                    <a:lstStyle/>
                    <a:p>
                      <a:pPr algn="ctr" fontAlgn="ctr"/>
                      <a:r>
                        <a:rPr lang="en-US" sz="800" b="1" u="none" strike="noStrike" dirty="0">
                          <a:effectLst/>
                          <a:latin typeface="Arial" panose="020B0604020202020204" pitchFamily="34" charset="0"/>
                          <a:cs typeface="Arial" panose="020B0604020202020204" pitchFamily="34" charset="0"/>
                        </a:rPr>
                        <a:t>Average New Award</a:t>
                      </a:r>
                      <a:br>
                        <a:rPr lang="en-US" sz="800" b="1" u="none" strike="noStrike" dirty="0">
                          <a:effectLst/>
                          <a:latin typeface="Arial" panose="020B0604020202020204" pitchFamily="34" charset="0"/>
                          <a:cs typeface="Arial" panose="020B0604020202020204" pitchFamily="34" charset="0"/>
                        </a:rPr>
                      </a:br>
                      <a:r>
                        <a:rPr lang="en-US" sz="800" b="1" u="none" strike="noStrike" dirty="0">
                          <a:effectLst/>
                          <a:latin typeface="Arial" panose="020B0604020202020204" pitchFamily="34" charset="0"/>
                          <a:cs typeface="Arial" panose="020B0604020202020204" pitchFamily="34" charset="0"/>
                        </a:rPr>
                        <a:t>Obtained by CVSO</a:t>
                      </a:r>
                      <a:endParaRPr lang="en-US" sz="800" b="1" i="0" u="none" strike="noStrike" dirty="0">
                        <a:solidFill>
                          <a:srgbClr val="121210"/>
                        </a:solidFill>
                        <a:effectLst/>
                        <a:latin typeface="Arial" panose="020B0604020202020204" pitchFamily="34" charset="0"/>
                        <a:ea typeface="Arial Unicode MS" panose="020B0604020202020204" pitchFamily="34" charset="-128"/>
                        <a:cs typeface="Arial" panose="020B0604020202020204" pitchFamily="34" charset="0"/>
                      </a:endParaRPr>
                    </a:p>
                  </a:txBody>
                  <a:tcPr marL="5720" marR="5720" marT="5720" marB="0" anchor="ctr"/>
                </a:tc>
                <a:tc>
                  <a:txBody>
                    <a:bodyPr/>
                    <a:lstStyle/>
                    <a:p>
                      <a:pPr algn="l" fontAlgn="t"/>
                      <a:endParaRPr lang="en-US" sz="600" b="0" i="0" u="none" strike="noStrike">
                        <a:solidFill>
                          <a:srgbClr val="000000"/>
                        </a:solidFill>
                        <a:effectLst/>
                        <a:latin typeface="Times New Roman" panose="02020603050405020304" pitchFamily="18" charset="0"/>
                      </a:endParaRPr>
                    </a:p>
                  </a:txBody>
                  <a:tcPr marL="5720" marR="5720" marT="5720" marB="0"/>
                </a:tc>
                <a:extLst>
                  <a:ext uri="{0D108BD9-81ED-4DB2-BD59-A6C34878D82A}">
                    <a16:rowId xmlns:a16="http://schemas.microsoft.com/office/drawing/2014/main" val="10002"/>
                  </a:ext>
                </a:extLst>
              </a:tr>
              <a:tr h="120020">
                <a:tc>
                  <a:txBody>
                    <a:bodyPr/>
                    <a:lstStyle/>
                    <a:p>
                      <a:pPr algn="l" fontAlgn="t"/>
                      <a:r>
                        <a:rPr lang="en-US" sz="800" u="none" strike="noStrike" dirty="0">
                          <a:effectLst/>
                          <a:latin typeface="Arial" panose="020B0604020202020204" pitchFamily="34" charset="0"/>
                          <a:cs typeface="Arial" panose="020B0604020202020204" pitchFamily="34" charset="0"/>
                        </a:rPr>
                        <a:t>ALAMEDA</a:t>
                      </a:r>
                      <a:endParaRPr lang="en-US" sz="800" b="0"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marL="5720" marR="5720" marT="5720" marB="0"/>
                </a:tc>
                <a:tc>
                  <a:txBody>
                    <a:bodyPr/>
                    <a:lstStyle/>
                    <a:p>
                      <a:pPr algn="ctr" fontAlgn="ctr"/>
                      <a:r>
                        <a:rPr lang="en-US" sz="800" b="0" i="0" u="none" strike="noStrike" dirty="0">
                          <a:solidFill>
                            <a:srgbClr val="2E2E2E"/>
                          </a:solidFill>
                          <a:effectLst/>
                          <a:latin typeface="Arial" panose="020B0604020202020204" pitchFamily="34" charset="0"/>
                          <a:cs typeface="Arial" panose="020B0604020202020204" pitchFamily="34" charset="0"/>
                        </a:rPr>
                        <a:t>51,041</a:t>
                      </a:r>
                    </a:p>
                  </a:txBody>
                  <a:tcPr marL="5720" marR="5720" marT="5720" marB="0" anchor="ctr"/>
                </a:tc>
                <a:tc>
                  <a:txBody>
                    <a:bodyPr/>
                    <a:lstStyle/>
                    <a:p>
                      <a:pPr algn="ctr" fontAlgn="ctr"/>
                      <a:r>
                        <a:rPr lang="en-US" sz="800" b="0" i="0" u="none" strike="noStrike" dirty="0">
                          <a:solidFill>
                            <a:srgbClr val="373837"/>
                          </a:solidFill>
                          <a:effectLst/>
                          <a:latin typeface="Arial" panose="020B0604020202020204" pitchFamily="34" charset="0"/>
                          <a:cs typeface="Arial" panose="020B0604020202020204" pitchFamily="34" charset="0"/>
                        </a:rPr>
                        <a:t>1,458</a:t>
                      </a:r>
                    </a:p>
                  </a:txBody>
                  <a:tcPr marL="5720" marR="5720" marT="5720" marB="0" anchor="ctr"/>
                </a:tc>
                <a:tc>
                  <a:txBody>
                    <a:bodyPr/>
                    <a:lstStyle/>
                    <a:p>
                      <a:pPr algn="ctr" fontAlgn="ctr"/>
                      <a:r>
                        <a:rPr lang="en-US" sz="800" b="0" i="0" u="none" strike="noStrike" dirty="0">
                          <a:solidFill>
                            <a:srgbClr val="333533"/>
                          </a:solidFill>
                          <a:effectLst/>
                          <a:latin typeface="Arial" panose="020B0604020202020204" pitchFamily="34" charset="0"/>
                          <a:cs typeface="Arial" panose="020B0604020202020204" pitchFamily="34" charset="0"/>
                        </a:rPr>
                        <a:t>5,230</a:t>
                      </a:r>
                    </a:p>
                  </a:txBody>
                  <a:tcPr marL="5720" marR="5720" marT="5720" marB="0" anchor="ctr"/>
                </a:tc>
                <a:tc>
                  <a:txBody>
                    <a:bodyPr/>
                    <a:lstStyle/>
                    <a:p>
                      <a:pPr algn="ctr" fontAlgn="ctr"/>
                      <a:r>
                        <a:rPr lang="en-US" sz="800" u="none" strike="noStrike" dirty="0">
                          <a:effectLst/>
                          <a:latin typeface="Arial" panose="020B0604020202020204" pitchFamily="34" charset="0"/>
                          <a:cs typeface="Arial" panose="020B0604020202020204" pitchFamily="34" charset="0"/>
                        </a:rPr>
                        <a:t> </a:t>
                      </a:r>
                      <a:endParaRPr lang="en-US" sz="800" b="0" i="0" u="none" strike="noStrike" dirty="0">
                        <a:solidFill>
                          <a:srgbClr val="333533"/>
                        </a:solidFill>
                        <a:effectLst/>
                        <a:latin typeface="Arial" panose="020B0604020202020204" pitchFamily="34" charset="0"/>
                        <a:cs typeface="Arial" panose="020B0604020202020204" pitchFamily="34" charset="0"/>
                      </a:endParaRPr>
                    </a:p>
                  </a:txBody>
                  <a:tcPr marL="5720" marR="5720" marT="5720" marB="0" anchor="ctr"/>
                </a:tc>
                <a:tc>
                  <a:txBody>
                    <a:bodyPr/>
                    <a:lstStyle/>
                    <a:p>
                      <a:pPr algn="ctr" fontAlgn="ctr"/>
                      <a:r>
                        <a:rPr lang="en-US" sz="800" b="0" i="0" u="none" strike="noStrike" dirty="0">
                          <a:solidFill>
                            <a:srgbClr val="383838"/>
                          </a:solidFill>
                          <a:effectLst/>
                          <a:latin typeface="Arial" panose="020B0604020202020204" pitchFamily="34" charset="0"/>
                          <a:cs typeface="Arial" panose="020B0604020202020204" pitchFamily="34" charset="0"/>
                        </a:rPr>
                        <a:t>715</a:t>
                      </a:r>
                    </a:p>
                  </a:txBody>
                  <a:tcPr marL="5720" marR="5720" marT="5720" marB="0" anchor="ctr"/>
                </a:tc>
                <a:tc>
                  <a:txBody>
                    <a:bodyPr/>
                    <a:lstStyle/>
                    <a:p>
                      <a:pPr algn="ctr" fontAlgn="ctr"/>
                      <a:r>
                        <a:rPr lang="en-US" sz="800" b="0" i="0" u="none" strike="noStrike" dirty="0">
                          <a:solidFill>
                            <a:srgbClr val="2B2C2C"/>
                          </a:solidFill>
                          <a:effectLst/>
                          <a:latin typeface="Arial" panose="020B0604020202020204" pitchFamily="34" charset="0"/>
                          <a:cs typeface="Arial" panose="020B0604020202020204" pitchFamily="34" charset="0"/>
                        </a:rPr>
                        <a:t>$4,428,753</a:t>
                      </a:r>
                    </a:p>
                  </a:txBody>
                  <a:tcPr marL="5720" marR="5720" marT="5720" marB="0" anchor="ctr"/>
                </a:tc>
                <a:tc>
                  <a:txBody>
                    <a:bodyPr/>
                    <a:lstStyle/>
                    <a:p>
                      <a:pPr algn="ctr" fontAlgn="ctr"/>
                      <a:r>
                        <a:rPr lang="en-US" sz="800" b="0" i="0" u="none" strike="noStrike" dirty="0">
                          <a:solidFill>
                            <a:srgbClr val="2B2B2B"/>
                          </a:solidFill>
                          <a:effectLst/>
                          <a:latin typeface="Arial" panose="020B0604020202020204" pitchFamily="34" charset="0"/>
                          <a:cs typeface="Arial" panose="020B0604020202020204" pitchFamily="34" charset="0"/>
                        </a:rPr>
                        <a:t>$6,194</a:t>
                      </a:r>
                    </a:p>
                  </a:txBody>
                  <a:tcPr marL="5720" marR="5720" marT="5720" marB="0" anchor="ctr"/>
                </a:tc>
                <a:tc>
                  <a:txBody>
                    <a:bodyPr/>
                    <a:lstStyle/>
                    <a:p>
                      <a:pPr algn="l" fontAlgn="t"/>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5720" marR="5720" marT="5720" marB="0"/>
                </a:tc>
                <a:extLst>
                  <a:ext uri="{0D108BD9-81ED-4DB2-BD59-A6C34878D82A}">
                    <a16:rowId xmlns:a16="http://schemas.microsoft.com/office/drawing/2014/main" val="10003"/>
                  </a:ext>
                </a:extLst>
              </a:tr>
              <a:tr h="122069">
                <a:tc>
                  <a:txBody>
                    <a:bodyPr/>
                    <a:lstStyle/>
                    <a:p>
                      <a:pPr algn="l" fontAlgn="t"/>
                      <a:r>
                        <a:rPr lang="en-US" sz="800" u="none" strike="noStrike" dirty="0">
                          <a:effectLst/>
                          <a:latin typeface="Arial" panose="020B0604020202020204" pitchFamily="34" charset="0"/>
                          <a:cs typeface="Arial" panose="020B0604020202020204" pitchFamily="34" charset="0"/>
                        </a:rPr>
                        <a:t>ALPINE</a:t>
                      </a:r>
                      <a:endParaRPr lang="en-US" sz="800" b="0"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marL="5720" marR="5720" marT="5720" marB="0"/>
                </a:tc>
                <a:tc>
                  <a:txBody>
                    <a:bodyPr/>
                    <a:lstStyle/>
                    <a:p>
                      <a:pPr algn="ctr" fontAlgn="ctr"/>
                      <a:r>
                        <a:rPr lang="en-US" sz="800" u="none" strike="noStrike" dirty="0">
                          <a:effectLst/>
                          <a:latin typeface="Arial" panose="020B0604020202020204" pitchFamily="34" charset="0"/>
                          <a:cs typeface="Arial" panose="020B0604020202020204" pitchFamily="34" charset="0"/>
                        </a:rPr>
                        <a:t>83</a:t>
                      </a:r>
                      <a:endParaRPr lang="en-US" sz="800" b="0" i="0" u="none" strike="noStrike" dirty="0">
                        <a:solidFill>
                          <a:srgbClr val="313131"/>
                        </a:solidFill>
                        <a:effectLst/>
                        <a:latin typeface="Arial" panose="020B0604020202020204" pitchFamily="34" charset="0"/>
                        <a:cs typeface="Arial" panose="020B0604020202020204" pitchFamily="34" charset="0"/>
                      </a:endParaRPr>
                    </a:p>
                  </a:txBody>
                  <a:tcPr marL="5720" marR="5720" marT="5720" marB="0" anchor="ctr"/>
                </a:tc>
                <a:tc gridSpan="6">
                  <a:txBody>
                    <a:bodyPr/>
                    <a:lstStyle/>
                    <a:p>
                      <a:pPr algn="ctr" fontAlgn="t"/>
                      <a:r>
                        <a:rPr lang="en-US" sz="800" u="none" strike="noStrike" dirty="0">
                          <a:effectLst/>
                          <a:latin typeface="Arial" panose="020B0604020202020204" pitchFamily="34" charset="0"/>
                          <a:cs typeface="Arial" panose="020B0604020202020204" pitchFamily="34" charset="0"/>
                        </a:rPr>
                        <a:t>No CVSO</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5720" marR="5720" marT="572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5720" marR="5720" marT="5720" marB="0"/>
                </a:tc>
                <a:extLst>
                  <a:ext uri="{0D108BD9-81ED-4DB2-BD59-A6C34878D82A}">
                    <a16:rowId xmlns:a16="http://schemas.microsoft.com/office/drawing/2014/main" val="10004"/>
                  </a:ext>
                </a:extLst>
              </a:tr>
              <a:tr h="120020">
                <a:tc>
                  <a:txBody>
                    <a:bodyPr/>
                    <a:lstStyle/>
                    <a:p>
                      <a:pPr algn="l" fontAlgn="t"/>
                      <a:r>
                        <a:rPr lang="en-US" sz="800" u="none" strike="noStrike" dirty="0">
                          <a:effectLst/>
                          <a:latin typeface="Arial" panose="020B0604020202020204" pitchFamily="34" charset="0"/>
                          <a:cs typeface="Arial" panose="020B0604020202020204" pitchFamily="34" charset="0"/>
                        </a:rPr>
                        <a:t>AMADOR</a:t>
                      </a:r>
                      <a:endParaRPr lang="en-US" sz="800" b="0"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marL="5720" marR="5720" marT="5720" marB="0"/>
                </a:tc>
                <a:tc>
                  <a:txBody>
                    <a:bodyPr/>
                    <a:lstStyle/>
                    <a:p>
                      <a:pPr algn="ctr" fontAlgn="ctr"/>
                      <a:r>
                        <a:rPr lang="en-US" sz="800" u="none" strike="noStrike" dirty="0">
                          <a:effectLst/>
                          <a:latin typeface="Arial" panose="020B0604020202020204" pitchFamily="34" charset="0"/>
                          <a:cs typeface="Arial" panose="020B0604020202020204" pitchFamily="34" charset="0"/>
                        </a:rPr>
                        <a:t>3,184</a:t>
                      </a:r>
                      <a:endParaRPr lang="en-US" sz="800" b="0" i="0" u="none" strike="noStrike" dirty="0">
                        <a:solidFill>
                          <a:srgbClr val="313431"/>
                        </a:solidFill>
                        <a:effectLst/>
                        <a:latin typeface="Arial" panose="020B0604020202020204" pitchFamily="34" charset="0"/>
                        <a:cs typeface="Arial" panose="020B0604020202020204" pitchFamily="34" charset="0"/>
                      </a:endParaRPr>
                    </a:p>
                  </a:txBody>
                  <a:tcPr marL="5720" marR="5720" marT="5720" marB="0" anchor="ctr"/>
                </a:tc>
                <a:tc>
                  <a:txBody>
                    <a:bodyPr/>
                    <a:lstStyle/>
                    <a:p>
                      <a:pPr algn="ctr" fontAlgn="ctr"/>
                      <a:r>
                        <a:rPr lang="en-US" sz="800" u="none" strike="noStrike" dirty="0">
                          <a:effectLst/>
                          <a:latin typeface="Arial" panose="020B0604020202020204" pitchFamily="34" charset="0"/>
                          <a:cs typeface="Arial" panose="020B0604020202020204" pitchFamily="34" charset="0"/>
                        </a:rPr>
                        <a:t>226</a:t>
                      </a:r>
                      <a:endParaRPr lang="en-US" sz="800" b="0" i="0" u="none" strike="noStrike" dirty="0">
                        <a:solidFill>
                          <a:srgbClr val="313131"/>
                        </a:solidFill>
                        <a:effectLst/>
                        <a:latin typeface="Arial" panose="020B0604020202020204" pitchFamily="34" charset="0"/>
                        <a:cs typeface="Arial" panose="020B0604020202020204" pitchFamily="34" charset="0"/>
                      </a:endParaRPr>
                    </a:p>
                  </a:txBody>
                  <a:tcPr marL="5720" marR="5720" marT="5720" marB="0" anchor="ctr"/>
                </a:tc>
                <a:tc>
                  <a:txBody>
                    <a:bodyPr/>
                    <a:lstStyle/>
                    <a:p>
                      <a:pPr algn="ctr" fontAlgn="ctr"/>
                      <a:r>
                        <a:rPr lang="en-US" sz="800" u="none" strike="noStrike" dirty="0">
                          <a:effectLst/>
                          <a:latin typeface="Arial" panose="020B0604020202020204" pitchFamily="34" charset="0"/>
                          <a:cs typeface="Arial" panose="020B0604020202020204" pitchFamily="34" charset="0"/>
                        </a:rPr>
                        <a:t>1,048</a:t>
                      </a:r>
                      <a:endParaRPr lang="en-US" sz="800" b="0" i="0" u="none" strike="noStrike" dirty="0">
                        <a:solidFill>
                          <a:srgbClr val="303030"/>
                        </a:solidFill>
                        <a:effectLst/>
                        <a:latin typeface="Arial" panose="020B0604020202020204" pitchFamily="34" charset="0"/>
                        <a:cs typeface="Arial" panose="020B0604020202020204" pitchFamily="34" charset="0"/>
                      </a:endParaRPr>
                    </a:p>
                  </a:txBody>
                  <a:tcPr marL="5720" marR="5720" marT="5720" marB="0" anchor="ctr"/>
                </a:tc>
                <a:tc>
                  <a:txBody>
                    <a:bodyPr/>
                    <a:lstStyle/>
                    <a:p>
                      <a:pPr algn="ctr" fontAlgn="ctr"/>
                      <a:r>
                        <a:rPr lang="en-US" sz="800" u="none" strike="noStrike" dirty="0">
                          <a:effectLst/>
                          <a:latin typeface="Arial" panose="020B0604020202020204" pitchFamily="34" charset="0"/>
                          <a:cs typeface="Arial" panose="020B0604020202020204" pitchFamily="34" charset="0"/>
                        </a:rPr>
                        <a:t>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5720" marR="5720" marT="5720" marB="0" anchor="ctr"/>
                </a:tc>
                <a:tc>
                  <a:txBody>
                    <a:bodyPr/>
                    <a:lstStyle/>
                    <a:p>
                      <a:pPr algn="ctr" fontAlgn="ctr"/>
                      <a:r>
                        <a:rPr lang="en-US" sz="800" u="none" strike="noStrike" dirty="0">
                          <a:effectLst/>
                          <a:latin typeface="Arial" panose="020B0604020202020204" pitchFamily="34" charset="0"/>
                          <a:cs typeface="Arial" panose="020B0604020202020204" pitchFamily="34" charset="0"/>
                        </a:rPr>
                        <a:t>211</a:t>
                      </a:r>
                      <a:endParaRPr lang="en-US" sz="800" b="0" i="0" u="none" strike="noStrike" dirty="0">
                        <a:solidFill>
                          <a:srgbClr val="2E2E2E"/>
                        </a:solidFill>
                        <a:effectLst/>
                        <a:latin typeface="Arial" panose="020B0604020202020204" pitchFamily="34" charset="0"/>
                        <a:cs typeface="Arial" panose="020B0604020202020204" pitchFamily="34" charset="0"/>
                      </a:endParaRPr>
                    </a:p>
                  </a:txBody>
                  <a:tcPr marL="5720" marR="5720" marT="5720" marB="0" anchor="ctr"/>
                </a:tc>
                <a:tc>
                  <a:txBody>
                    <a:bodyPr/>
                    <a:lstStyle/>
                    <a:p>
                      <a:pPr algn="ctr" fontAlgn="ctr"/>
                      <a:r>
                        <a:rPr lang="en-US" sz="800" u="none" strike="noStrike" dirty="0">
                          <a:effectLst/>
                          <a:latin typeface="Arial" panose="020B0604020202020204" pitchFamily="34" charset="0"/>
                          <a:cs typeface="Arial" panose="020B0604020202020204" pitchFamily="34" charset="0"/>
                        </a:rPr>
                        <a:t>$907,217</a:t>
                      </a:r>
                      <a:endParaRPr lang="en-US" sz="800" b="0" i="0" u="none" strike="noStrike" dirty="0">
                        <a:solidFill>
                          <a:srgbClr val="212122"/>
                        </a:solidFill>
                        <a:effectLst/>
                        <a:latin typeface="Arial" panose="020B0604020202020204" pitchFamily="34" charset="0"/>
                        <a:cs typeface="Arial" panose="020B0604020202020204" pitchFamily="34" charset="0"/>
                      </a:endParaRPr>
                    </a:p>
                  </a:txBody>
                  <a:tcPr marL="5720" marR="5720" marT="5720" marB="0" anchor="ctr"/>
                </a:tc>
                <a:tc>
                  <a:txBody>
                    <a:bodyPr/>
                    <a:lstStyle/>
                    <a:p>
                      <a:pPr algn="ctr" fontAlgn="ctr"/>
                      <a:r>
                        <a:rPr lang="en-US" sz="800" u="none" strike="noStrike" dirty="0">
                          <a:effectLst/>
                          <a:latin typeface="Arial" panose="020B0604020202020204" pitchFamily="34" charset="0"/>
                          <a:cs typeface="Arial" panose="020B0604020202020204" pitchFamily="34" charset="0"/>
                        </a:rPr>
                        <a:t>$4,300</a:t>
                      </a:r>
                      <a:endParaRPr lang="en-US" sz="800" b="0" i="0" u="none" strike="noStrike" dirty="0">
                        <a:solidFill>
                          <a:srgbClr val="222121"/>
                        </a:solidFill>
                        <a:effectLst/>
                        <a:latin typeface="Arial" panose="020B0604020202020204" pitchFamily="34" charset="0"/>
                        <a:cs typeface="Arial" panose="020B0604020202020204" pitchFamily="34" charset="0"/>
                      </a:endParaRPr>
                    </a:p>
                  </a:txBody>
                  <a:tcPr marL="5720" marR="5720" marT="5720" marB="0" anchor="ctr"/>
                </a:tc>
                <a:tc>
                  <a:txBody>
                    <a:bodyPr/>
                    <a:lstStyle/>
                    <a:p>
                      <a:pPr algn="l" fontAlgn="t"/>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5720" marR="5720" marT="5720" marB="0"/>
                </a:tc>
                <a:extLst>
                  <a:ext uri="{0D108BD9-81ED-4DB2-BD59-A6C34878D82A}">
                    <a16:rowId xmlns:a16="http://schemas.microsoft.com/office/drawing/2014/main" val="10005"/>
                  </a:ext>
                </a:extLst>
              </a:tr>
              <a:tr h="133632">
                <a:tc>
                  <a:txBody>
                    <a:bodyPr/>
                    <a:lstStyle/>
                    <a:p>
                      <a:pPr algn="l" fontAlgn="t"/>
                      <a:r>
                        <a:rPr lang="en-US" sz="800" u="none" strike="noStrike" dirty="0">
                          <a:effectLst/>
                          <a:latin typeface="Arial" panose="020B0604020202020204" pitchFamily="34" charset="0"/>
                          <a:cs typeface="Arial" panose="020B0604020202020204" pitchFamily="34" charset="0"/>
                        </a:rPr>
                        <a:t>BUTTE</a:t>
                      </a:r>
                      <a:endParaRPr lang="en-US" sz="800" b="0"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marL="5720" marR="5720" marT="5720" marB="0"/>
                </a:tc>
                <a:tc>
                  <a:txBody>
                    <a:bodyPr/>
                    <a:lstStyle/>
                    <a:p>
                      <a:pPr algn="ctr" fontAlgn="ctr"/>
                      <a:r>
                        <a:rPr lang="en-US" sz="800" u="none" strike="noStrike" dirty="0">
                          <a:effectLst/>
                          <a:latin typeface="Arial" panose="020B0604020202020204" pitchFamily="34" charset="0"/>
                          <a:cs typeface="Arial" panose="020B0604020202020204" pitchFamily="34" charset="0"/>
                        </a:rPr>
                        <a:t>13,852</a:t>
                      </a:r>
                      <a:endParaRPr lang="en-US" sz="800" b="0" i="0" u="none" strike="noStrike" dirty="0">
                        <a:solidFill>
                          <a:srgbClr val="353533"/>
                        </a:solidFill>
                        <a:effectLst/>
                        <a:latin typeface="Arial" panose="020B0604020202020204" pitchFamily="34" charset="0"/>
                        <a:cs typeface="Arial" panose="020B0604020202020204" pitchFamily="34" charset="0"/>
                      </a:endParaRPr>
                    </a:p>
                  </a:txBody>
                  <a:tcPr marL="5720" marR="5720" marT="5720" marB="0" anchor="ctr"/>
                </a:tc>
                <a:tc gridSpan="2">
                  <a:txBody>
                    <a:bodyPr/>
                    <a:lstStyle/>
                    <a:p>
                      <a:pPr algn="ctr" fontAlgn="ctr"/>
                      <a:r>
                        <a:rPr lang="en-US" sz="800" u="none" strike="noStrike" dirty="0">
                          <a:effectLst/>
                          <a:latin typeface="Arial" panose="020B0604020202020204" pitchFamily="34" charset="0"/>
                          <a:cs typeface="Arial" panose="020B0604020202020204" pitchFamily="34" charset="0"/>
                        </a:rPr>
                        <a:t>656</a:t>
                      </a:r>
                      <a:endParaRPr lang="en-US" sz="800" b="0"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marL="5720" marR="5720" marT="5720" marB="0" anchor="ctr"/>
                </a:tc>
                <a:tc hMerge="1">
                  <a:txBody>
                    <a:bodyPr/>
                    <a:lstStyle/>
                    <a:p>
                      <a:endParaRPr lang="en-US"/>
                    </a:p>
                  </a:txBody>
                  <a:tcPr/>
                </a:tc>
                <a:tc>
                  <a:txBody>
                    <a:bodyPr/>
                    <a:lstStyle/>
                    <a:p>
                      <a:pPr algn="ctr" fontAlgn="ctr"/>
                      <a:r>
                        <a:rPr lang="en-US" sz="800" u="none" strike="noStrike" dirty="0">
                          <a:effectLst/>
                          <a:latin typeface="Arial" panose="020B0604020202020204" pitchFamily="34" charset="0"/>
                          <a:cs typeface="Arial" panose="020B0604020202020204" pitchFamily="34" charset="0"/>
                        </a:rPr>
                        <a:t> </a:t>
                      </a:r>
                      <a:endParaRPr lang="en-US" sz="800" b="0"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marL="5720" marR="5720" marT="5720" marB="0" anchor="ctr"/>
                </a:tc>
                <a:tc>
                  <a:txBody>
                    <a:bodyPr/>
                    <a:lstStyle/>
                    <a:p>
                      <a:pPr algn="ctr" fontAlgn="ctr"/>
                      <a:r>
                        <a:rPr lang="en-US" sz="800" u="none" strike="noStrike" dirty="0">
                          <a:effectLst/>
                          <a:latin typeface="Arial" panose="020B0604020202020204" pitchFamily="34" charset="0"/>
                          <a:cs typeface="Arial" panose="020B0604020202020204" pitchFamily="34" charset="0"/>
                        </a:rPr>
                        <a:t>1,148</a:t>
                      </a:r>
                      <a:endParaRPr lang="en-US" sz="800" b="0" i="0" u="none" strike="noStrike" dirty="0">
                        <a:solidFill>
                          <a:srgbClr val="363636"/>
                        </a:solidFill>
                        <a:effectLst/>
                        <a:latin typeface="Arial" panose="020B0604020202020204" pitchFamily="34" charset="0"/>
                        <a:cs typeface="Arial" panose="020B0604020202020204" pitchFamily="34" charset="0"/>
                      </a:endParaRPr>
                    </a:p>
                  </a:txBody>
                  <a:tcPr marL="5720" marR="5720" marT="5720" marB="0" anchor="ctr"/>
                </a:tc>
                <a:tc>
                  <a:txBody>
                    <a:bodyPr/>
                    <a:lstStyle/>
                    <a:p>
                      <a:pPr algn="ctr" fontAlgn="ctr"/>
                      <a:r>
                        <a:rPr lang="en-US" sz="800" u="none" strike="noStrike" dirty="0">
                          <a:effectLst/>
                          <a:latin typeface="Arial" panose="020B0604020202020204" pitchFamily="34" charset="0"/>
                          <a:cs typeface="Arial" panose="020B0604020202020204" pitchFamily="34" charset="0"/>
                        </a:rPr>
                        <a:t>$6,808,557</a:t>
                      </a:r>
                      <a:endParaRPr lang="en-US" sz="800" b="0" i="0" u="none" strike="noStrike" dirty="0">
                        <a:solidFill>
                          <a:srgbClr val="272727"/>
                        </a:solidFill>
                        <a:effectLst/>
                        <a:latin typeface="Arial" panose="020B0604020202020204" pitchFamily="34" charset="0"/>
                        <a:cs typeface="Arial" panose="020B0604020202020204" pitchFamily="34" charset="0"/>
                      </a:endParaRPr>
                    </a:p>
                  </a:txBody>
                  <a:tcPr marL="5720" marR="5720" marT="5720" marB="0" anchor="ctr"/>
                </a:tc>
                <a:tc>
                  <a:txBody>
                    <a:bodyPr/>
                    <a:lstStyle/>
                    <a:p>
                      <a:pPr algn="ctr" fontAlgn="ctr"/>
                      <a:r>
                        <a:rPr lang="en-US" sz="800" u="none" strike="noStrike" dirty="0">
                          <a:effectLst/>
                          <a:latin typeface="Arial" panose="020B0604020202020204" pitchFamily="34" charset="0"/>
                          <a:cs typeface="Arial" panose="020B0604020202020204" pitchFamily="34" charset="0"/>
                        </a:rPr>
                        <a:t>$5,931</a:t>
                      </a:r>
                      <a:endParaRPr lang="en-US" sz="800" b="0" i="0" u="none" strike="noStrike" dirty="0">
                        <a:solidFill>
                          <a:srgbClr val="252525"/>
                        </a:solidFill>
                        <a:effectLst/>
                        <a:latin typeface="Arial" panose="020B0604020202020204" pitchFamily="34" charset="0"/>
                        <a:cs typeface="Arial" panose="020B0604020202020204" pitchFamily="34" charset="0"/>
                      </a:endParaRPr>
                    </a:p>
                  </a:txBody>
                  <a:tcPr marL="5720" marR="5720" marT="5720" marB="0" anchor="ctr"/>
                </a:tc>
                <a:tc>
                  <a:txBody>
                    <a:bodyPr/>
                    <a:lstStyle/>
                    <a:p>
                      <a:pPr algn="l" fontAlgn="t"/>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5720" marR="5720" marT="5720" marB="0"/>
                </a:tc>
                <a:extLst>
                  <a:ext uri="{0D108BD9-81ED-4DB2-BD59-A6C34878D82A}">
                    <a16:rowId xmlns:a16="http://schemas.microsoft.com/office/drawing/2014/main" val="10006"/>
                  </a:ext>
                </a:extLst>
              </a:tr>
              <a:tr h="609600">
                <a:tc>
                  <a:txBody>
                    <a:bodyPr/>
                    <a:lstStyle/>
                    <a:p>
                      <a:pPr algn="l" fontAlgn="t"/>
                      <a:endParaRPr lang="en-US" sz="800" u="none" strike="noStrike" dirty="0">
                        <a:effectLst/>
                        <a:latin typeface="Arial" panose="020B0604020202020204" pitchFamily="34" charset="0"/>
                        <a:cs typeface="Arial" panose="020B0604020202020204" pitchFamily="34" charset="0"/>
                      </a:endParaRPr>
                    </a:p>
                    <a:p>
                      <a:pPr algn="l" fontAlgn="t"/>
                      <a:endParaRPr lang="en-US" sz="800" u="none" strike="noStrike" dirty="0">
                        <a:effectLst/>
                        <a:latin typeface="Arial" panose="020B0604020202020204" pitchFamily="34" charset="0"/>
                        <a:cs typeface="Arial" panose="020B0604020202020204" pitchFamily="34" charset="0"/>
                      </a:endParaRPr>
                    </a:p>
                    <a:p>
                      <a:pPr algn="l" fontAlgn="t"/>
                      <a:r>
                        <a:rPr lang="en-US" sz="800" u="none" strike="noStrike" dirty="0">
                          <a:effectLst/>
                          <a:latin typeface="Arial" panose="020B0604020202020204" pitchFamily="34" charset="0"/>
                          <a:cs typeface="Arial" panose="020B0604020202020204" pitchFamily="34" charset="0"/>
                        </a:rPr>
                        <a:t>CALAVERAS</a:t>
                      </a:r>
                      <a:endParaRPr lang="en-US" sz="800" b="0" i="0" u="none" strike="noStrike"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txBody>
                  <a:tcPr marL="5720" marR="5720" marT="5720" marB="0">
                    <a:solidFill>
                      <a:srgbClr val="FFFF00"/>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4,003</a:t>
                      </a:r>
                      <a:endParaRPr lang="en-US" sz="800" b="0" i="0" u="none" strike="noStrike" dirty="0">
                        <a:solidFill>
                          <a:srgbClr val="373939"/>
                        </a:solidFill>
                        <a:effectLst/>
                        <a:latin typeface="Arial" panose="020B0604020202020204" pitchFamily="34" charset="0"/>
                        <a:cs typeface="Arial" panose="020B0604020202020204" pitchFamily="34" charset="0"/>
                      </a:endParaRPr>
                    </a:p>
                  </a:txBody>
                  <a:tcPr marL="5720" marR="5720" marT="5720" marB="0" anchor="ctr">
                    <a:solidFill>
                      <a:srgbClr val="FFFF00"/>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872</a:t>
                      </a:r>
                      <a:endParaRPr lang="en-US" sz="800" b="0" i="0" u="none" strike="noStrike" dirty="0">
                        <a:solidFill>
                          <a:srgbClr val="373737"/>
                        </a:solidFill>
                        <a:effectLst/>
                        <a:latin typeface="Arial" panose="020B0604020202020204" pitchFamily="34" charset="0"/>
                        <a:cs typeface="Arial" panose="020B0604020202020204" pitchFamily="34" charset="0"/>
                      </a:endParaRPr>
                    </a:p>
                  </a:txBody>
                  <a:tcPr marL="5720" marR="5720" marT="5720" marB="0" anchor="ctr">
                    <a:solidFill>
                      <a:srgbClr val="FFFF00"/>
                    </a:solidFill>
                  </a:tcPr>
                </a:tc>
                <a:tc>
                  <a:txBody>
                    <a:bodyPr/>
                    <a:lstStyle/>
                    <a:p>
                      <a:pPr algn="ctr" fontAlgn="ctr"/>
                      <a:r>
                        <a:rPr lang="en-US" sz="800" b="0" i="0" u="none" strike="noStrike" dirty="0">
                          <a:solidFill>
                            <a:schemeClr val="dk1"/>
                          </a:solidFill>
                          <a:effectLst/>
                          <a:latin typeface="Arial" panose="020B0604020202020204" pitchFamily="34" charset="0"/>
                          <a:cs typeface="Arial" panose="020B0604020202020204" pitchFamily="34" charset="0"/>
                        </a:rPr>
                        <a:t>1,926</a:t>
                      </a:r>
                      <a:endParaRPr lang="en-US" sz="800" b="0" i="0" u="none" strike="noStrike" dirty="0">
                        <a:solidFill>
                          <a:srgbClr val="363838"/>
                        </a:solidFill>
                        <a:effectLst/>
                        <a:latin typeface="Arial" panose="020B0604020202020204" pitchFamily="34" charset="0"/>
                        <a:cs typeface="Arial" panose="020B0604020202020204" pitchFamily="34" charset="0"/>
                      </a:endParaRPr>
                    </a:p>
                  </a:txBody>
                  <a:tcPr marL="5720" marR="5720" marT="5720" marB="0" anchor="ctr">
                    <a:solidFill>
                      <a:srgbClr val="FFFF00"/>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5720" marR="5720" marT="5720" marB="0" anchor="ctr">
                    <a:solidFill>
                      <a:srgbClr val="FFFF00"/>
                    </a:solidFill>
                  </a:tcPr>
                </a:tc>
                <a:tc>
                  <a:txBody>
                    <a:bodyPr/>
                    <a:lstStyle/>
                    <a:p>
                      <a:pPr algn="ctr" fontAlgn="ctr"/>
                      <a:r>
                        <a:rPr lang="en-US" sz="800" b="0" i="0" u="none" strike="noStrike" dirty="0">
                          <a:solidFill>
                            <a:srgbClr val="303131"/>
                          </a:solidFill>
                          <a:effectLst/>
                          <a:latin typeface="Arial" panose="020B0604020202020204" pitchFamily="34" charset="0"/>
                          <a:cs typeface="Arial" panose="020B0604020202020204" pitchFamily="34" charset="0"/>
                        </a:rPr>
                        <a:t>407</a:t>
                      </a:r>
                    </a:p>
                  </a:txBody>
                  <a:tcPr marL="5720" marR="5720" marT="5720" marB="0" anchor="ctr">
                    <a:solidFill>
                      <a:srgbClr val="FFFF00"/>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$3,060,024</a:t>
                      </a:r>
                      <a:endParaRPr lang="en-US" sz="800" b="0" i="0" u="none" strike="noStrike" dirty="0">
                        <a:solidFill>
                          <a:srgbClr val="2B2B2B"/>
                        </a:solidFill>
                        <a:effectLst/>
                        <a:latin typeface="Arial" panose="020B0604020202020204" pitchFamily="34" charset="0"/>
                        <a:cs typeface="Arial" panose="020B0604020202020204" pitchFamily="34" charset="0"/>
                      </a:endParaRPr>
                    </a:p>
                  </a:txBody>
                  <a:tcPr marL="5720" marR="5720" marT="5720" marB="0" anchor="ctr">
                    <a:solidFill>
                      <a:srgbClr val="FFFF00"/>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$7,518</a:t>
                      </a:r>
                      <a:endParaRPr lang="en-US" sz="800" b="0" i="0" u="none" strike="noStrike" dirty="0">
                        <a:solidFill>
                          <a:srgbClr val="2B2C2C"/>
                        </a:solidFill>
                        <a:effectLst/>
                        <a:latin typeface="Arial" panose="020B0604020202020204" pitchFamily="34" charset="0"/>
                        <a:cs typeface="Arial" panose="020B0604020202020204" pitchFamily="34" charset="0"/>
                      </a:endParaRPr>
                    </a:p>
                  </a:txBody>
                  <a:tcPr marL="5720" marR="5720" marT="5720" marB="0" anchor="ctr">
                    <a:solidFill>
                      <a:srgbClr val="FFFF00"/>
                    </a:solidFill>
                  </a:tcPr>
                </a:tc>
                <a:tc>
                  <a:txBody>
                    <a:bodyPr/>
                    <a:lstStyle/>
                    <a:p>
                      <a:pPr algn="l" fontAlgn="t"/>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5720" marR="5720" marT="5720" marB="0"/>
                </a:tc>
                <a:extLst>
                  <a:ext uri="{0D108BD9-81ED-4DB2-BD59-A6C34878D82A}">
                    <a16:rowId xmlns:a16="http://schemas.microsoft.com/office/drawing/2014/main" val="10007"/>
                  </a:ext>
                </a:extLst>
              </a:tr>
              <a:tr h="238922">
                <a:tc>
                  <a:txBody>
                    <a:bodyPr/>
                    <a:lstStyle/>
                    <a:p>
                      <a:pPr algn="r" fontAlgn="t"/>
                      <a:r>
                        <a:rPr lang="en-US" sz="1000" b="0" i="0" u="none" strike="noStrike" dirty="0">
                          <a:solidFill>
                            <a:srgbClr val="000000"/>
                          </a:solidFill>
                          <a:effectLst/>
                          <a:latin typeface="Times New Roman" panose="02020603050405020304" pitchFamily="18" charset="0"/>
                        </a:rPr>
                        <a:t>Monthly</a:t>
                      </a:r>
                      <a:r>
                        <a:rPr lang="en-US" sz="1000" b="0" i="0" u="none" strike="noStrike" baseline="0" dirty="0">
                          <a:solidFill>
                            <a:srgbClr val="000000"/>
                          </a:solidFill>
                          <a:effectLst/>
                          <a:latin typeface="Times New Roman" panose="02020603050405020304" pitchFamily="18" charset="0"/>
                        </a:rPr>
                        <a:t> Total</a:t>
                      </a:r>
                      <a:endParaRPr lang="en-US" sz="1000" b="0" i="0" u="none" strike="noStrike" dirty="0">
                        <a:solidFill>
                          <a:srgbClr val="000000"/>
                        </a:solidFill>
                        <a:effectLst/>
                        <a:latin typeface="Times New Roman" panose="02020603050405020304" pitchFamily="18" charset="0"/>
                      </a:endParaRPr>
                    </a:p>
                  </a:txBody>
                  <a:tcPr marL="5720" marR="5720" marT="5720" marB="0"/>
                </a:tc>
                <a:tc>
                  <a:txBody>
                    <a:bodyPr/>
                    <a:lstStyle/>
                    <a:p>
                      <a:pPr algn="ctr" fontAlgn="t"/>
                      <a:r>
                        <a:rPr lang="en-US" sz="1000" u="none" strike="noStrike" dirty="0">
                          <a:effectLst/>
                        </a:rPr>
                        <a:t> </a:t>
                      </a:r>
                      <a:endParaRPr lang="en-US" sz="1000" b="0" i="0" u="none" strike="noStrike" dirty="0">
                        <a:solidFill>
                          <a:srgbClr val="000000"/>
                        </a:solidFill>
                        <a:effectLst/>
                        <a:latin typeface="Arial Unicode MS" panose="020B0604020202020204" pitchFamily="34" charset="-128"/>
                        <a:ea typeface="Arial Unicode MS" panose="020B0604020202020204" pitchFamily="34" charset="-128"/>
                      </a:endParaRPr>
                    </a:p>
                  </a:txBody>
                  <a:tcPr marL="5720" marR="5720" marT="5720" marB="0"/>
                </a:tc>
                <a:tc>
                  <a:txBody>
                    <a:bodyPr/>
                    <a:lstStyle/>
                    <a:p>
                      <a:pPr algn="ctr" fontAlgn="t"/>
                      <a:r>
                        <a:rPr lang="en-US" sz="500" u="none" strike="noStrike" dirty="0">
                          <a:effectLst/>
                        </a:rPr>
                        <a:t> </a:t>
                      </a:r>
                      <a:r>
                        <a:rPr lang="en-US" sz="1000" u="none" strike="noStrike" kern="1200" dirty="0">
                          <a:solidFill>
                            <a:schemeClr val="dk1"/>
                          </a:solidFill>
                          <a:effectLst/>
                          <a:latin typeface="+mn-lt"/>
                          <a:ea typeface="+mn-ea"/>
                          <a:cs typeface="+mn-cs"/>
                        </a:rPr>
                        <a:t>73</a:t>
                      </a:r>
                      <a:endParaRPr lang="en-US" sz="500" b="0" i="0" u="none" strike="noStrike" dirty="0">
                        <a:solidFill>
                          <a:srgbClr val="000000"/>
                        </a:solidFill>
                        <a:effectLst/>
                        <a:latin typeface="Arial Unicode MS" panose="020B0604020202020204" pitchFamily="34" charset="-128"/>
                        <a:ea typeface="Arial Unicode MS" panose="020B0604020202020204" pitchFamily="34" charset="-128"/>
                      </a:endParaRPr>
                    </a:p>
                  </a:txBody>
                  <a:tcPr marL="5720" marR="5720" marT="5720" marB="0"/>
                </a:tc>
                <a:tc>
                  <a:txBody>
                    <a:bodyPr/>
                    <a:lstStyle/>
                    <a:p>
                      <a:pPr marL="0" algn="ctr" defTabSz="685800" rtl="0" eaLnBrk="1" fontAlgn="t" latinLnBrk="0" hangingPunct="1"/>
                      <a:r>
                        <a:rPr lang="en-US" sz="1000" u="none" strike="noStrike" kern="1200" dirty="0">
                          <a:solidFill>
                            <a:schemeClr val="dk1"/>
                          </a:solidFill>
                          <a:effectLst/>
                          <a:latin typeface="+mn-lt"/>
                          <a:ea typeface="+mn-ea"/>
                          <a:cs typeface="+mn-cs"/>
                        </a:rPr>
                        <a:t> 160</a:t>
                      </a:r>
                    </a:p>
                  </a:txBody>
                  <a:tcPr marL="5720" marR="5720" marT="5720" marB="0"/>
                </a:tc>
                <a:tc>
                  <a:txBody>
                    <a:bodyPr/>
                    <a:lstStyle/>
                    <a:p>
                      <a:pPr algn="l" fontAlgn="t"/>
                      <a:r>
                        <a:rPr lang="en-US" sz="500" u="none" strike="noStrike">
                          <a:effectLst/>
                        </a:rPr>
                        <a:t> </a:t>
                      </a:r>
                      <a:endParaRPr lang="en-US" sz="500" b="0" i="0" u="none" strike="noStrike">
                        <a:solidFill>
                          <a:srgbClr val="000000"/>
                        </a:solidFill>
                        <a:effectLst/>
                        <a:latin typeface="Arial Unicode MS" panose="020B0604020202020204" pitchFamily="34" charset="-128"/>
                        <a:ea typeface="Arial Unicode MS" panose="020B0604020202020204" pitchFamily="34" charset="-128"/>
                      </a:endParaRPr>
                    </a:p>
                  </a:txBody>
                  <a:tcPr marL="5720" marR="5720" marT="5720" marB="0"/>
                </a:tc>
                <a:tc>
                  <a:txBody>
                    <a:bodyPr/>
                    <a:lstStyle/>
                    <a:p>
                      <a:pPr algn="ctr" fontAlgn="t"/>
                      <a:r>
                        <a:rPr lang="en-US" sz="1000" u="none" strike="noStrike" dirty="0">
                          <a:effectLst/>
                        </a:rPr>
                        <a:t> 34</a:t>
                      </a:r>
                      <a:endParaRPr lang="en-US" sz="1000" b="0" i="0" u="none" strike="noStrike" dirty="0">
                        <a:solidFill>
                          <a:srgbClr val="000000"/>
                        </a:solidFill>
                        <a:effectLst/>
                        <a:latin typeface="Arial Unicode MS" panose="020B0604020202020204" pitchFamily="34" charset="-128"/>
                        <a:ea typeface="Arial Unicode MS" panose="020B0604020202020204" pitchFamily="34" charset="-128"/>
                      </a:endParaRPr>
                    </a:p>
                  </a:txBody>
                  <a:tcPr marL="5720" marR="5720" marT="5720" marB="0"/>
                </a:tc>
                <a:tc>
                  <a:txBody>
                    <a:bodyPr/>
                    <a:lstStyle/>
                    <a:p>
                      <a:pPr algn="l" fontAlgn="ctr"/>
                      <a:r>
                        <a:rPr lang="en-US" sz="600" u="none" strike="noStrike">
                          <a:effectLst/>
                        </a:rPr>
                        <a:t> </a:t>
                      </a:r>
                      <a:endParaRPr lang="en-US" sz="600" b="0" i="0" u="none" strike="noStrike">
                        <a:solidFill>
                          <a:srgbClr val="000000"/>
                        </a:solidFill>
                        <a:effectLst/>
                        <a:latin typeface="Times New Roman" panose="02020603050405020304" pitchFamily="18" charset="0"/>
                      </a:endParaRPr>
                    </a:p>
                  </a:txBody>
                  <a:tcPr marL="5720" marR="5720" marT="5720" marB="0" anchor="ctr"/>
                </a:tc>
                <a:tc>
                  <a:txBody>
                    <a:bodyPr/>
                    <a:lstStyle/>
                    <a:p>
                      <a:pPr algn="l" fontAlgn="ctr"/>
                      <a:r>
                        <a:rPr lang="en-US" sz="600" u="none" strike="noStrike">
                          <a:effectLst/>
                        </a:rPr>
                        <a:t> </a:t>
                      </a:r>
                      <a:endParaRPr lang="en-US" sz="600" b="0" i="0" u="none" strike="noStrike">
                        <a:solidFill>
                          <a:srgbClr val="000000"/>
                        </a:solidFill>
                        <a:effectLst/>
                        <a:latin typeface="Times New Roman" panose="02020603050405020304" pitchFamily="18" charset="0"/>
                      </a:endParaRPr>
                    </a:p>
                  </a:txBody>
                  <a:tcPr marL="5720" marR="5720" marT="5720" marB="0" anchor="ctr"/>
                </a:tc>
                <a:tc>
                  <a:txBody>
                    <a:bodyPr/>
                    <a:lstStyle/>
                    <a:p>
                      <a:pPr algn="l" fontAlgn="t"/>
                      <a:endParaRPr lang="en-US" sz="600" b="0" i="0" u="none" strike="noStrike" dirty="0">
                        <a:solidFill>
                          <a:srgbClr val="000000"/>
                        </a:solidFill>
                        <a:effectLst/>
                        <a:latin typeface="Times New Roman" panose="02020603050405020304" pitchFamily="18" charset="0"/>
                      </a:endParaRPr>
                    </a:p>
                  </a:txBody>
                  <a:tcPr marL="5720" marR="5720" marT="5720" marB="0"/>
                </a:tc>
                <a:extLst>
                  <a:ext uri="{0D108BD9-81ED-4DB2-BD59-A6C34878D82A}">
                    <a16:rowId xmlns:a16="http://schemas.microsoft.com/office/drawing/2014/main" val="10017"/>
                  </a:ext>
                </a:extLst>
              </a:tr>
            </a:tbl>
          </a:graphicData>
        </a:graphic>
      </p:graphicFrame>
      <p:sp>
        <p:nvSpPr>
          <p:cNvPr id="8" name="TextBox 7"/>
          <p:cNvSpPr txBox="1"/>
          <p:nvPr/>
        </p:nvSpPr>
        <p:spPr>
          <a:xfrm>
            <a:off x="669073" y="3861269"/>
            <a:ext cx="2908781" cy="230832"/>
          </a:xfrm>
          <a:prstGeom prst="rect">
            <a:avLst/>
          </a:prstGeom>
          <a:noFill/>
        </p:spPr>
        <p:txBody>
          <a:bodyPr wrap="square" rtlCol="0">
            <a:spAutoFit/>
          </a:bodyPr>
          <a:lstStyle/>
          <a:p>
            <a:pPr defTabSz="685800"/>
            <a:r>
              <a:rPr lang="en-US" sz="900" i="1" dirty="0">
                <a:solidFill>
                  <a:srgbClr val="000000"/>
                </a:solidFill>
                <a:latin typeface="Arial" panose="020B0604020202020204" pitchFamily="34" charset="0"/>
                <a:cs typeface="Arial" panose="020B0604020202020204" pitchFamily="34" charset="0"/>
              </a:rPr>
              <a:t>Source: CACVSO 2022 Annual Report, Page 11</a:t>
            </a:r>
          </a:p>
        </p:txBody>
      </p:sp>
      <p:sp>
        <p:nvSpPr>
          <p:cNvPr id="5" name="TextBox 4"/>
          <p:cNvSpPr txBox="1"/>
          <p:nvPr/>
        </p:nvSpPr>
        <p:spPr>
          <a:xfrm>
            <a:off x="685800" y="4377434"/>
            <a:ext cx="7605584" cy="1217962"/>
          </a:xfrm>
          <a:prstGeom prst="rect">
            <a:avLst/>
          </a:prstGeom>
          <a:noFill/>
        </p:spPr>
        <p:txBody>
          <a:bodyPr wrap="square" rtlCol="0">
            <a:spAutoFit/>
          </a:bodyPr>
          <a:lstStyle/>
          <a:p>
            <a:pPr defTabSz="685800"/>
            <a:r>
              <a:rPr lang="en-US" sz="1463" dirty="0">
                <a:solidFill>
                  <a:srgbClr val="000000"/>
                </a:solidFill>
                <a:latin typeface="Calibri" panose="020F0502020204030204"/>
              </a:rPr>
              <a:t>The Veterans Service Office obtained over $3 million in new awards for our veterans in fiscal year 2021/2022, more than twice the amount obtained in the prior fiscal year.  These are federal dollars being brought into the Calaveras County economy. The return on the investment was $15.47 for every $1.00 of general fund monies spent.  This is more than double the return on investment from the previous fiscal year.</a:t>
            </a:r>
          </a:p>
        </p:txBody>
      </p:sp>
      <p:pic>
        <p:nvPicPr>
          <p:cNvPr id="6" name="Picture 2"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95399"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6709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1484</TotalTime>
  <Words>2211</Words>
  <Application>Microsoft Office PowerPoint</Application>
  <PresentationFormat>On-screen Show (4:3)</PresentationFormat>
  <Paragraphs>336</Paragraphs>
  <Slides>25</Slides>
  <Notes>3</Notes>
  <HiddenSlides>11</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25</vt:i4>
      </vt:variant>
    </vt:vector>
  </HeadingPairs>
  <TitlesOfParts>
    <vt:vector size="47" baseType="lpstr">
      <vt:lpstr>Arial</vt:lpstr>
      <vt:lpstr>Arial Unicode MS</vt:lpstr>
      <vt:lpstr>Bernard MT Condensed</vt:lpstr>
      <vt:lpstr>Book Antiqua</vt:lpstr>
      <vt:lpstr>Calibri</vt:lpstr>
      <vt:lpstr>Calibri Light</vt:lpstr>
      <vt:lpstr>Lucida Sans</vt:lpstr>
      <vt:lpstr>Roboto Slab</vt:lpstr>
      <vt:lpstr>Source Sans 3</vt:lpstr>
      <vt:lpstr>Source Sans 3 Semibold</vt:lpstr>
      <vt:lpstr>Symbol</vt:lpstr>
      <vt:lpstr>Times New Roman</vt:lpstr>
      <vt:lpstr>Tw Cen MT</vt:lpstr>
      <vt:lpstr>Wingdings</vt:lpstr>
      <vt:lpstr>Wingdings 2</vt:lpstr>
      <vt:lpstr>Wingdings 3</vt:lpstr>
      <vt:lpstr>Apex</vt:lpstr>
      <vt:lpstr>Office Theme</vt:lpstr>
      <vt:lpstr>1_Office Theme</vt:lpstr>
      <vt:lpstr>2_Office Theme</vt:lpstr>
      <vt:lpstr>3_Office Theme</vt:lpstr>
      <vt:lpstr>Retrospect</vt:lpstr>
      <vt:lpstr>PowerPoint Presentation</vt:lpstr>
      <vt:lpstr>PowerPoint Presentation</vt:lpstr>
      <vt:lpstr>PowerPoint Presentation</vt:lpstr>
      <vt:lpstr>   Something to think about</vt:lpstr>
      <vt:lpstr>PowerPoint Presentation</vt:lpstr>
      <vt:lpstr>Why People May Not Identify as a Veteran?</vt:lpstr>
      <vt:lpstr>PowerPoint Presentation</vt:lpstr>
      <vt:lpstr>PowerPoint Presentation</vt:lpstr>
      <vt:lpstr>PowerPoint Presentation</vt:lpstr>
      <vt:lpstr>PowerPoint Presentation</vt:lpstr>
      <vt:lpstr>Progression of Growth by Fiscal Year</vt:lpstr>
      <vt:lpstr>PowerPoint Presentation</vt:lpstr>
      <vt:lpstr>PowerPoint Presentation</vt:lpstr>
      <vt:lpstr>PowerPoint Presentation</vt:lpstr>
      <vt:lpstr>PowerPoint Presentation</vt:lpstr>
      <vt:lpstr>PowerPoint Presentation</vt:lpstr>
      <vt:lpstr>What is the PACT Act?</vt:lpstr>
      <vt:lpstr>PACT Act Key Components</vt:lpstr>
      <vt:lpstr>Health Care Enrollment Eligibility</vt:lpstr>
      <vt:lpstr>Gulf War Era and Post-9/11 Eligibility</vt:lpstr>
      <vt:lpstr>PowerPoint Presentation</vt:lpstr>
      <vt:lpstr>Conditions Presumed to be Service-Connected</vt:lpstr>
      <vt:lpstr>PowerPoint Presentation</vt:lpstr>
      <vt:lpstr>No duty is more urgent than that of returning Thanks – James Allen</vt:lpstr>
      <vt:lpstr>PowerPoint Presentation</vt:lpstr>
    </vt:vector>
  </TitlesOfParts>
  <Company>Fillmore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Marquardt, Jason</dc:creator>
  <cp:lastModifiedBy>Phillip E Poblano</cp:lastModifiedBy>
  <cp:revision>49</cp:revision>
  <dcterms:created xsi:type="dcterms:W3CDTF">2017-02-24T17:59:35Z</dcterms:created>
  <dcterms:modified xsi:type="dcterms:W3CDTF">2023-06-16T15:36:54Z</dcterms:modified>
</cp:coreProperties>
</file>